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69" r:id="rId2"/>
    <p:sldId id="257" r:id="rId3"/>
    <p:sldId id="258" r:id="rId4"/>
    <p:sldId id="259" r:id="rId5"/>
    <p:sldId id="270" r:id="rId6"/>
    <p:sldId id="260" r:id="rId7"/>
    <p:sldId id="271" r:id="rId8"/>
    <p:sldId id="262" r:id="rId9"/>
    <p:sldId id="272" r:id="rId10"/>
  </p:sldIdLst>
  <p:sldSz cx="9144000" cy="6858000" type="screen4x3"/>
  <p:notesSz cx="6797675" cy="9926638"/>
  <p:defaultText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CC99FF"/>
    <a:srgbClr val="FFCCCC"/>
    <a:srgbClr val="CCFF99"/>
    <a:srgbClr val="CCFF66"/>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0397" autoAdjust="0"/>
    <p:restoredTop sz="94675" autoAdjust="0"/>
  </p:normalViewPr>
  <p:slideViewPr>
    <p:cSldViewPr>
      <p:cViewPr>
        <p:scale>
          <a:sx n="90" d="100"/>
          <a:sy n="90" d="100"/>
        </p:scale>
        <p:origin x="-2514" y="-690"/>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elfolie">
    <p:spTree>
      <p:nvGrpSpPr>
        <p:cNvPr id="1" name=""/>
        <p:cNvGrpSpPr/>
        <p:nvPr/>
      </p:nvGrpSpPr>
      <p:grpSpPr>
        <a:xfrm>
          <a:off x="0" y="0"/>
          <a:ext cx="0" cy="0"/>
          <a:chOff x="0" y="0"/>
          <a:chExt cx="0" cy="0"/>
        </a:xfrm>
      </p:grpSpPr>
      <p:sp>
        <p:nvSpPr>
          <p:cNvPr id="2" name="Titel 1"/>
          <p:cNvSpPr>
            <a:spLocks noGrp="1"/>
          </p:cNvSpPr>
          <p:nvPr>
            <p:ph type="ctrTitle"/>
          </p:nvPr>
        </p:nvSpPr>
        <p:spPr>
          <a:xfrm>
            <a:off x="685800" y="2130425"/>
            <a:ext cx="7772400" cy="1470025"/>
          </a:xfrm>
        </p:spPr>
        <p:txBody>
          <a:bodyPr/>
          <a:lstStyle/>
          <a:p>
            <a:r>
              <a:rPr lang="de-DE" smtClean="0"/>
              <a:t>Titelmasterformat durch Klicken bearbeiten</a:t>
            </a:r>
            <a:endParaRPr lang="de-DE"/>
          </a:p>
        </p:txBody>
      </p:sp>
      <p:sp>
        <p:nvSpPr>
          <p:cNvPr id="3" name="Untertitel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de-DE" smtClean="0"/>
              <a:t>Formatvorlage des Untertitelmasters durch Klicken bearbeiten</a:t>
            </a:r>
            <a:endParaRPr lang="de-DE"/>
          </a:p>
        </p:txBody>
      </p:sp>
      <p:sp>
        <p:nvSpPr>
          <p:cNvPr id="4" name="Datumsplatzhalter 3"/>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5" name="Fußzeilenplatzhalter 4"/>
          <p:cNvSpPr>
            <a:spLocks noGrp="1"/>
          </p:cNvSpPr>
          <p:nvPr>
            <p:ph type="ftr" sz="quarter" idx="11"/>
          </p:nvPr>
        </p:nvSpPr>
        <p:spPr/>
        <p:txBody>
          <a:bodyPr/>
          <a:lstStyle/>
          <a:p>
            <a:endParaRPr lang="de-DE" dirty="0"/>
          </a:p>
        </p:txBody>
      </p:sp>
      <p:sp>
        <p:nvSpPr>
          <p:cNvPr id="6" name="Foliennummernplatzhalter 5"/>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394984294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idx="1"/>
          </p:nvPr>
        </p:nvSpPr>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Datumsplatzhalter 3"/>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5" name="Fußzeilenplatzhalter 4"/>
          <p:cNvSpPr>
            <a:spLocks noGrp="1"/>
          </p:cNvSpPr>
          <p:nvPr>
            <p:ph type="ftr" sz="quarter" idx="11"/>
          </p:nvPr>
        </p:nvSpPr>
        <p:spPr/>
        <p:txBody>
          <a:bodyPr/>
          <a:lstStyle/>
          <a:p>
            <a:endParaRPr lang="de-DE" dirty="0"/>
          </a:p>
        </p:txBody>
      </p:sp>
      <p:sp>
        <p:nvSpPr>
          <p:cNvPr id="6" name="Foliennummernplatzhalter 5"/>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179657312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722313" y="4406900"/>
            <a:ext cx="7772400" cy="1362075"/>
          </a:xfrm>
        </p:spPr>
        <p:txBody>
          <a:bodyPr anchor="t"/>
          <a:lstStyle>
            <a:lvl1pPr algn="l">
              <a:defRPr sz="4000" b="1" cap="all"/>
            </a:lvl1pPr>
          </a:lstStyle>
          <a:p>
            <a:r>
              <a:rPr lang="de-DE" smtClean="0"/>
              <a:t>Titelmasterformat durch Klicken bearbeiten</a:t>
            </a:r>
            <a:endParaRPr lang="de-DE"/>
          </a:p>
        </p:txBody>
      </p:sp>
      <p:sp>
        <p:nvSpPr>
          <p:cNvPr id="3" name="Textplatzhalt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de-DE" smtClean="0"/>
              <a:t>Textmasterformat bearbeiten</a:t>
            </a:r>
          </a:p>
        </p:txBody>
      </p:sp>
      <p:sp>
        <p:nvSpPr>
          <p:cNvPr id="4" name="Datumsplatzhalter 3"/>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5" name="Fußzeilenplatzhalter 4"/>
          <p:cNvSpPr>
            <a:spLocks noGrp="1"/>
          </p:cNvSpPr>
          <p:nvPr>
            <p:ph type="ftr" sz="quarter" idx="11"/>
          </p:nvPr>
        </p:nvSpPr>
        <p:spPr/>
        <p:txBody>
          <a:bodyPr/>
          <a:lstStyle/>
          <a:p>
            <a:endParaRPr lang="de-DE" dirty="0"/>
          </a:p>
        </p:txBody>
      </p:sp>
      <p:sp>
        <p:nvSpPr>
          <p:cNvPr id="6" name="Foliennummernplatzhalter 5"/>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180355029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Inhaltsplatzhalt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Datumsplatzhalter 4"/>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6" name="Fußzeilenplatzhalter 5"/>
          <p:cNvSpPr>
            <a:spLocks noGrp="1"/>
          </p:cNvSpPr>
          <p:nvPr>
            <p:ph type="ftr" sz="quarter" idx="11"/>
          </p:nvPr>
        </p:nvSpPr>
        <p:spPr/>
        <p:txBody>
          <a:bodyPr/>
          <a:lstStyle/>
          <a:p>
            <a:endParaRPr lang="de-DE" dirty="0"/>
          </a:p>
        </p:txBody>
      </p:sp>
      <p:sp>
        <p:nvSpPr>
          <p:cNvPr id="7" name="Foliennummernplatzhalter 6"/>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158947175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lvl1pPr>
              <a:defRPr/>
            </a:lvl1pPr>
          </a:lstStyle>
          <a:p>
            <a:r>
              <a:rPr lang="de-DE" smtClean="0"/>
              <a:t>Titelmasterformat durch Klicken bearbeiten</a:t>
            </a:r>
            <a:endParaRPr lang="de-DE"/>
          </a:p>
        </p:txBody>
      </p:sp>
      <p:sp>
        <p:nvSpPr>
          <p:cNvPr id="3" name="Textplatzhalt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4" name="Inhaltsplatzhalt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Textplatzhalt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6" name="Inhaltsplatzhalt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7" name="Datumsplatzhalter 6"/>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8" name="Fußzeilenplatzhalter 7"/>
          <p:cNvSpPr>
            <a:spLocks noGrp="1"/>
          </p:cNvSpPr>
          <p:nvPr>
            <p:ph type="ftr" sz="quarter" idx="11"/>
          </p:nvPr>
        </p:nvSpPr>
        <p:spPr/>
        <p:txBody>
          <a:bodyPr/>
          <a:lstStyle/>
          <a:p>
            <a:endParaRPr lang="de-DE" dirty="0"/>
          </a:p>
        </p:txBody>
      </p:sp>
      <p:sp>
        <p:nvSpPr>
          <p:cNvPr id="9" name="Foliennummernplatzhalter 8"/>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257335860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Datumsplatzhalter 2"/>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4" name="Fußzeilenplatzhalter 3"/>
          <p:cNvSpPr>
            <a:spLocks noGrp="1"/>
          </p:cNvSpPr>
          <p:nvPr>
            <p:ph type="ftr" sz="quarter" idx="11"/>
          </p:nvPr>
        </p:nvSpPr>
        <p:spPr/>
        <p:txBody>
          <a:bodyPr/>
          <a:lstStyle/>
          <a:p>
            <a:endParaRPr lang="de-DE" dirty="0"/>
          </a:p>
        </p:txBody>
      </p:sp>
      <p:sp>
        <p:nvSpPr>
          <p:cNvPr id="5" name="Foliennummernplatzhalter 4"/>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157769949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2" name="Datumsplatzhalter 1"/>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3" name="Fußzeilenplatzhalter 2"/>
          <p:cNvSpPr>
            <a:spLocks noGrp="1"/>
          </p:cNvSpPr>
          <p:nvPr>
            <p:ph type="ftr" sz="quarter" idx="11"/>
          </p:nvPr>
        </p:nvSpPr>
        <p:spPr/>
        <p:txBody>
          <a:bodyPr/>
          <a:lstStyle/>
          <a:p>
            <a:endParaRPr lang="de-DE" dirty="0"/>
          </a:p>
        </p:txBody>
      </p:sp>
      <p:sp>
        <p:nvSpPr>
          <p:cNvPr id="4" name="Foliennummernplatzhalter 3"/>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155920860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457200" y="273050"/>
            <a:ext cx="3008313" cy="1162050"/>
          </a:xfrm>
        </p:spPr>
        <p:txBody>
          <a:bodyPr anchor="b"/>
          <a:lstStyle>
            <a:lvl1pPr algn="l">
              <a:defRPr sz="2000" b="1"/>
            </a:lvl1pPr>
          </a:lstStyle>
          <a:p>
            <a:r>
              <a:rPr lang="de-DE" smtClean="0"/>
              <a:t>Titelmasterformat durch Klicken bearbeiten</a:t>
            </a:r>
            <a:endParaRPr lang="de-DE"/>
          </a:p>
        </p:txBody>
      </p:sp>
      <p:sp>
        <p:nvSpPr>
          <p:cNvPr id="3" name="Inhaltsplatzhalt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Textplatzhalt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Datumsplatzhalter 4"/>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6" name="Fußzeilenplatzhalter 5"/>
          <p:cNvSpPr>
            <a:spLocks noGrp="1"/>
          </p:cNvSpPr>
          <p:nvPr>
            <p:ph type="ftr" sz="quarter" idx="11"/>
          </p:nvPr>
        </p:nvSpPr>
        <p:spPr/>
        <p:txBody>
          <a:bodyPr/>
          <a:lstStyle/>
          <a:p>
            <a:endParaRPr lang="de-DE" dirty="0"/>
          </a:p>
        </p:txBody>
      </p:sp>
      <p:sp>
        <p:nvSpPr>
          <p:cNvPr id="7" name="Foliennummernplatzhalter 6"/>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49500478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1792288" y="4800600"/>
            <a:ext cx="5486400" cy="566738"/>
          </a:xfrm>
        </p:spPr>
        <p:txBody>
          <a:bodyPr anchor="b"/>
          <a:lstStyle>
            <a:lvl1pPr algn="l">
              <a:defRPr sz="2000" b="1"/>
            </a:lvl1pPr>
          </a:lstStyle>
          <a:p>
            <a:r>
              <a:rPr lang="de-DE" smtClean="0"/>
              <a:t>Titelmasterformat durch Klicken bearbeiten</a:t>
            </a:r>
            <a:endParaRPr lang="de-DE"/>
          </a:p>
        </p:txBody>
      </p:sp>
      <p:sp>
        <p:nvSpPr>
          <p:cNvPr id="3" name="Bildplatzhalt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de-DE" dirty="0" smtClean="0"/>
              <a:t>Bild durch Klicken auf Symbol hinzufügen</a:t>
            </a:r>
            <a:endParaRPr lang="de-DE" dirty="0"/>
          </a:p>
        </p:txBody>
      </p:sp>
      <p:sp>
        <p:nvSpPr>
          <p:cNvPr id="4" name="Textplatzhalt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Datumsplatzhalter 4"/>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6" name="Fußzeilenplatzhalter 5"/>
          <p:cNvSpPr>
            <a:spLocks noGrp="1"/>
          </p:cNvSpPr>
          <p:nvPr>
            <p:ph type="ftr" sz="quarter" idx="11"/>
          </p:nvPr>
        </p:nvSpPr>
        <p:spPr/>
        <p:txBody>
          <a:bodyPr/>
          <a:lstStyle/>
          <a:p>
            <a:endParaRPr lang="de-DE" dirty="0"/>
          </a:p>
        </p:txBody>
      </p:sp>
      <p:sp>
        <p:nvSpPr>
          <p:cNvPr id="7" name="Foliennummernplatzhalter 6"/>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225060719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Vertikaler Textplatzhalter 2"/>
          <p:cNvSpPr>
            <a:spLocks noGrp="1"/>
          </p:cNvSpPr>
          <p:nvPr>
            <p:ph type="body" orient="vert" idx="1"/>
          </p:nvPr>
        </p:nvSpPr>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Datumsplatzhalter 3"/>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5" name="Fußzeilenplatzhalter 4"/>
          <p:cNvSpPr>
            <a:spLocks noGrp="1"/>
          </p:cNvSpPr>
          <p:nvPr>
            <p:ph type="ftr" sz="quarter" idx="11"/>
          </p:nvPr>
        </p:nvSpPr>
        <p:spPr/>
        <p:txBody>
          <a:bodyPr/>
          <a:lstStyle/>
          <a:p>
            <a:endParaRPr lang="de-DE" dirty="0"/>
          </a:p>
        </p:txBody>
      </p:sp>
      <p:sp>
        <p:nvSpPr>
          <p:cNvPr id="6" name="Foliennummernplatzhalter 5"/>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362595476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6629400" y="274638"/>
            <a:ext cx="2057400" cy="5851525"/>
          </a:xfrm>
        </p:spPr>
        <p:txBody>
          <a:bodyPr vert="eaVert"/>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457200" y="274638"/>
            <a:ext cx="6019800" cy="5851525"/>
          </a:xfr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Datumsplatzhalter 3"/>
          <p:cNvSpPr>
            <a:spLocks noGrp="1"/>
          </p:cNvSpPr>
          <p:nvPr>
            <p:ph type="dt" sz="half" idx="10"/>
          </p:nvPr>
        </p:nvSpPr>
        <p:spPr/>
        <p:txBody>
          <a:bodyPr/>
          <a:lstStyle/>
          <a:p>
            <a:fld id="{55ACFE97-CB18-4622-9794-DDE51A385D29}" type="datetimeFigureOut">
              <a:rPr lang="de-DE" smtClean="0"/>
              <a:t>07.03.2019</a:t>
            </a:fld>
            <a:endParaRPr lang="de-DE" dirty="0"/>
          </a:p>
        </p:txBody>
      </p:sp>
      <p:sp>
        <p:nvSpPr>
          <p:cNvPr id="5" name="Fußzeilenplatzhalter 4"/>
          <p:cNvSpPr>
            <a:spLocks noGrp="1"/>
          </p:cNvSpPr>
          <p:nvPr>
            <p:ph type="ftr" sz="quarter" idx="11"/>
          </p:nvPr>
        </p:nvSpPr>
        <p:spPr/>
        <p:txBody>
          <a:bodyPr/>
          <a:lstStyle/>
          <a:p>
            <a:endParaRPr lang="de-DE" dirty="0"/>
          </a:p>
        </p:txBody>
      </p:sp>
      <p:sp>
        <p:nvSpPr>
          <p:cNvPr id="6" name="Foliennummernplatzhalter 5"/>
          <p:cNvSpPr>
            <a:spLocks noGrp="1"/>
          </p:cNvSpPr>
          <p:nvPr>
            <p:ph type="sldNum" sz="quarter" idx="12"/>
          </p:nvPr>
        </p:nvSpPr>
        <p:spPr/>
        <p:txBody>
          <a:bodyPr/>
          <a:lstStyle/>
          <a:p>
            <a:fld id="{5429C3B8-7E37-47AF-917F-A28755C1C4C6}" type="slidenum">
              <a:rPr lang="de-DE" smtClean="0"/>
              <a:t>‹Nr.›</a:t>
            </a:fld>
            <a:endParaRPr lang="de-DE" dirty="0"/>
          </a:p>
        </p:txBody>
      </p:sp>
    </p:spTree>
    <p:extLst>
      <p:ext uri="{BB962C8B-B14F-4D97-AF65-F5344CB8AC3E}">
        <p14:creationId xmlns:p14="http://schemas.microsoft.com/office/powerpoint/2010/main" val="341277815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dgm">
  <p:cSld name="Titel und Diagramm oder Organigramm">
    <p:spTree>
      <p:nvGrpSpPr>
        <p:cNvPr id="1" name=""/>
        <p:cNvGrpSpPr/>
        <p:nvPr/>
      </p:nvGrpSpPr>
      <p:grpSpPr>
        <a:xfrm>
          <a:off x="0" y="0"/>
          <a:ext cx="0" cy="0"/>
          <a:chOff x="0" y="0"/>
          <a:chExt cx="0" cy="0"/>
        </a:xfrm>
      </p:grpSpPr>
      <p:sp>
        <p:nvSpPr>
          <p:cNvPr id="2" name="Titel 1"/>
          <p:cNvSpPr>
            <a:spLocks noGrp="1"/>
          </p:cNvSpPr>
          <p:nvPr>
            <p:ph type="title"/>
          </p:nvPr>
        </p:nvSpPr>
        <p:spPr>
          <a:xfrm>
            <a:off x="685800" y="609600"/>
            <a:ext cx="7772400" cy="1143000"/>
          </a:xfrm>
        </p:spPr>
        <p:txBody>
          <a:bodyPr/>
          <a:lstStyle/>
          <a:p>
            <a:r>
              <a:rPr lang="de-DE" smtClean="0"/>
              <a:t>Titelmasterformat durch Klicken bearbeiten</a:t>
            </a:r>
            <a:endParaRPr lang="de-DE"/>
          </a:p>
        </p:txBody>
      </p:sp>
      <p:sp>
        <p:nvSpPr>
          <p:cNvPr id="3" name="SmartArt-Platzhalter 2"/>
          <p:cNvSpPr>
            <a:spLocks noGrp="1"/>
          </p:cNvSpPr>
          <p:nvPr>
            <p:ph type="dgm" idx="1"/>
          </p:nvPr>
        </p:nvSpPr>
        <p:spPr>
          <a:xfrm>
            <a:off x="685800" y="1981200"/>
            <a:ext cx="7772400" cy="4114800"/>
          </a:xfrm>
        </p:spPr>
        <p:txBody>
          <a:bodyPr/>
          <a:lstStyle/>
          <a:p>
            <a:endParaRPr lang="de-DE" dirty="0"/>
          </a:p>
        </p:txBody>
      </p:sp>
      <p:sp>
        <p:nvSpPr>
          <p:cNvPr id="4" name="Datumsplatzhalter 3"/>
          <p:cNvSpPr>
            <a:spLocks noGrp="1"/>
          </p:cNvSpPr>
          <p:nvPr>
            <p:ph type="dt" sz="half" idx="10"/>
          </p:nvPr>
        </p:nvSpPr>
        <p:spPr>
          <a:xfrm>
            <a:off x="685800" y="6248400"/>
            <a:ext cx="1905000" cy="457200"/>
          </a:xfrm>
        </p:spPr>
        <p:txBody>
          <a:bodyPr/>
          <a:lstStyle>
            <a:lvl1pPr>
              <a:defRPr/>
            </a:lvl1pPr>
          </a:lstStyle>
          <a:p>
            <a:endParaRPr lang="de-DE" altLang="de-DE" dirty="0"/>
          </a:p>
        </p:txBody>
      </p:sp>
      <p:sp>
        <p:nvSpPr>
          <p:cNvPr id="5" name="Fußzeilenplatzhalter 4"/>
          <p:cNvSpPr>
            <a:spLocks noGrp="1"/>
          </p:cNvSpPr>
          <p:nvPr>
            <p:ph type="ftr" sz="quarter" idx="11"/>
          </p:nvPr>
        </p:nvSpPr>
        <p:spPr>
          <a:xfrm>
            <a:off x="3124200" y="6248400"/>
            <a:ext cx="2895600" cy="457200"/>
          </a:xfrm>
        </p:spPr>
        <p:txBody>
          <a:bodyPr/>
          <a:lstStyle>
            <a:lvl1pPr>
              <a:defRPr/>
            </a:lvl1pPr>
          </a:lstStyle>
          <a:p>
            <a:endParaRPr lang="de-DE" altLang="de-DE" dirty="0"/>
          </a:p>
        </p:txBody>
      </p:sp>
      <p:sp>
        <p:nvSpPr>
          <p:cNvPr id="6" name="Foliennummernplatzhalter 5"/>
          <p:cNvSpPr>
            <a:spLocks noGrp="1"/>
          </p:cNvSpPr>
          <p:nvPr>
            <p:ph type="sldNum" sz="quarter" idx="12"/>
          </p:nvPr>
        </p:nvSpPr>
        <p:spPr>
          <a:xfrm>
            <a:off x="6553200" y="6248400"/>
            <a:ext cx="1905000" cy="457200"/>
          </a:xfrm>
        </p:spPr>
        <p:txBody>
          <a:bodyPr/>
          <a:lstStyle>
            <a:lvl1pPr>
              <a:defRPr/>
            </a:lvl1pPr>
          </a:lstStyle>
          <a:p>
            <a:fld id="{54C2F578-4A1F-4C16-87D8-61FCBE1D3F4A}" type="slidenum">
              <a:rPr lang="de-DE" altLang="de-DE"/>
              <a:pPr/>
              <a:t>‹Nr.›</a:t>
            </a:fld>
            <a:endParaRPr lang="de-DE" altLang="de-DE" dirty="0"/>
          </a:p>
        </p:txBody>
      </p:sp>
    </p:spTree>
    <p:extLst>
      <p:ext uri="{BB962C8B-B14F-4D97-AF65-F5344CB8AC3E}">
        <p14:creationId xmlns:p14="http://schemas.microsoft.com/office/powerpoint/2010/main" val="362102357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elplatzhalt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de-DE" smtClean="0"/>
              <a:t>Titelmasterformat durch Klicken bearbeiten</a:t>
            </a:r>
            <a:endParaRPr lang="de-DE"/>
          </a:p>
        </p:txBody>
      </p:sp>
      <p:sp>
        <p:nvSpPr>
          <p:cNvPr id="3" name="Textplatzhalt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Datumsplatzhalt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5ACFE97-CB18-4622-9794-DDE51A385D29}" type="datetimeFigureOut">
              <a:rPr lang="de-DE" smtClean="0"/>
              <a:t>07.03.2019</a:t>
            </a:fld>
            <a:endParaRPr lang="de-DE" dirty="0"/>
          </a:p>
        </p:txBody>
      </p:sp>
      <p:sp>
        <p:nvSpPr>
          <p:cNvPr id="5" name="Fußzeilenplatzhalt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de-DE" dirty="0"/>
          </a:p>
        </p:txBody>
      </p:sp>
      <p:sp>
        <p:nvSpPr>
          <p:cNvPr id="6" name="Foliennummernplatzhalt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429C3B8-7E37-47AF-917F-A28755C1C4C6}" type="slidenum">
              <a:rPr lang="de-DE" smtClean="0"/>
              <a:t>‹Nr.›</a:t>
            </a:fld>
            <a:endParaRPr lang="de-DE" dirty="0"/>
          </a:p>
        </p:txBody>
      </p:sp>
    </p:spTree>
    <p:extLst>
      <p:ext uri="{BB962C8B-B14F-4D97-AF65-F5344CB8AC3E}">
        <p14:creationId xmlns:p14="http://schemas.microsoft.com/office/powerpoint/2010/main" val="273416853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2" Type="http://schemas.openxmlformats.org/officeDocument/2006/relationships/hyperlink" Target="mailto:elmar.gasten@rommerskirchen.de" TargetMode="External"/><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err="1" smtClean="0"/>
              <a:t>Introtext</a:t>
            </a:r>
            <a:endParaRPr lang="de-DE" dirty="0"/>
          </a:p>
        </p:txBody>
      </p:sp>
      <p:sp>
        <p:nvSpPr>
          <p:cNvPr id="4" name="Rechteck 3"/>
          <p:cNvSpPr/>
          <p:nvPr/>
        </p:nvSpPr>
        <p:spPr>
          <a:xfrm>
            <a:off x="971600" y="1628800"/>
            <a:ext cx="7704856" cy="1477328"/>
          </a:xfrm>
          <a:prstGeom prst="rect">
            <a:avLst/>
          </a:prstGeom>
        </p:spPr>
        <p:txBody>
          <a:bodyPr wrap="square">
            <a:spAutoFit/>
          </a:bodyPr>
          <a:lstStyle/>
          <a:p>
            <a:r>
              <a:rPr lang="de-DE" dirty="0"/>
              <a:t>Über die zahlreiche Teilnahme der </a:t>
            </a:r>
            <a:r>
              <a:rPr lang="de-DE" dirty="0" smtClean="0"/>
              <a:t> </a:t>
            </a:r>
            <a:r>
              <a:rPr lang="de-DE" dirty="0"/>
              <a:t>Bürgerinnen und </a:t>
            </a:r>
            <a:r>
              <a:rPr lang="de-DE" dirty="0" smtClean="0"/>
              <a:t>Bürger aus </a:t>
            </a:r>
            <a:r>
              <a:rPr lang="de-DE" dirty="0" err="1" smtClean="0"/>
              <a:t>Ramrath-Villau</a:t>
            </a:r>
            <a:r>
              <a:rPr lang="de-DE" dirty="0" smtClean="0"/>
              <a:t> </a:t>
            </a:r>
            <a:r>
              <a:rPr lang="de-DE" dirty="0"/>
              <a:t>hat sich die Gemeinde sehr gefreut. Wir möchten uns an dieser Stelle für die vielen interessanten Gespräche und Anregungen bedanken. In den letzten Wochen hat die Gemeindeverwaltung die verschiedenen Vorschläge geprüft und kann nun erste Einschätzungen geben. </a:t>
            </a:r>
          </a:p>
        </p:txBody>
      </p:sp>
    </p:spTree>
    <p:extLst>
      <p:ext uri="{BB962C8B-B14F-4D97-AF65-F5344CB8AC3E}">
        <p14:creationId xmlns:p14="http://schemas.microsoft.com/office/powerpoint/2010/main" val="125640934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82" name="Rectangle 10"/>
          <p:cNvSpPr>
            <a:spLocks noChangeArrowheads="1"/>
          </p:cNvSpPr>
          <p:nvPr/>
        </p:nvSpPr>
        <p:spPr bwMode="auto">
          <a:xfrm>
            <a:off x="960329" y="3819525"/>
            <a:ext cx="1352550" cy="360363"/>
          </a:xfrm>
          <a:prstGeom prst="rect">
            <a:avLst/>
          </a:prstGeom>
          <a:noFill/>
          <a:ln w="11113">
            <a:solidFill>
              <a:srgbClr val="808080"/>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a:r>
              <a:rPr lang="de-DE" altLang="de-DE" sz="1200" dirty="0">
                <a:latin typeface="Arial" charset="0"/>
              </a:rPr>
              <a:t>Seidel</a:t>
            </a:r>
          </a:p>
          <a:p>
            <a:pPr algn="ctr"/>
            <a:endParaRPr lang="de-DE" altLang="de-DE" sz="1200" dirty="0">
              <a:latin typeface="Arial" charset="0"/>
            </a:endParaRPr>
          </a:p>
        </p:txBody>
      </p:sp>
      <p:sp>
        <p:nvSpPr>
          <p:cNvPr id="3095" name="Rectangle 23"/>
          <p:cNvSpPr>
            <a:spLocks noChangeArrowheads="1"/>
          </p:cNvSpPr>
          <p:nvPr/>
        </p:nvSpPr>
        <p:spPr bwMode="auto">
          <a:xfrm>
            <a:off x="686910" y="1700808"/>
            <a:ext cx="3904833" cy="5036119"/>
          </a:xfrm>
          <a:prstGeom prst="rect">
            <a:avLst/>
          </a:prstGeom>
          <a:solidFill>
            <a:schemeClr val="bg1"/>
          </a:solidFill>
          <a:ln w="19050">
            <a:solidFill>
              <a:schemeClr val="accent2"/>
            </a:solidFill>
            <a:miter lim="800000"/>
            <a:headEnd/>
            <a:tailEnd/>
          </a:ln>
        </p:spPr>
        <p:txBody>
          <a:bodyPr/>
          <a:lstStyle/>
          <a:p>
            <a:pPr marL="171450" indent="-171450" algn="ctr">
              <a:buFont typeface="Arial" panose="020B0604020202020204" pitchFamily="34" charset="0"/>
              <a:buChar char="•"/>
            </a:pPr>
            <a:endParaRPr lang="de-DE" altLang="de-DE" sz="1000" b="1" dirty="0">
              <a:latin typeface="Arial" charset="0"/>
            </a:endParaRPr>
          </a:p>
        </p:txBody>
      </p:sp>
      <p:sp>
        <p:nvSpPr>
          <p:cNvPr id="2" name="Titel 1"/>
          <p:cNvSpPr>
            <a:spLocks noGrp="1"/>
          </p:cNvSpPr>
          <p:nvPr>
            <p:ph type="title"/>
          </p:nvPr>
        </p:nvSpPr>
        <p:spPr>
          <a:xfrm>
            <a:off x="686910" y="116632"/>
            <a:ext cx="7809665" cy="1180731"/>
          </a:xfrm>
          <a:solidFill>
            <a:schemeClr val="accent6">
              <a:lumMod val="60000"/>
              <a:lumOff val="40000"/>
            </a:schemeClr>
          </a:solidFill>
          <a:ln>
            <a:solidFill>
              <a:schemeClr val="accent2"/>
            </a:solidFill>
          </a:ln>
        </p:spPr>
        <p:style>
          <a:lnRef idx="2">
            <a:schemeClr val="accent2"/>
          </a:lnRef>
          <a:fillRef idx="1">
            <a:schemeClr val="lt1"/>
          </a:fillRef>
          <a:effectRef idx="0">
            <a:schemeClr val="accent2"/>
          </a:effectRef>
          <a:fontRef idx="minor">
            <a:schemeClr val="dk1"/>
          </a:fontRef>
        </p:style>
        <p:txBody>
          <a:bodyPr>
            <a:normAutofit fontScale="90000"/>
          </a:bodyPr>
          <a:lstStyle/>
          <a:p>
            <a:r>
              <a:rPr lang="de-DE" dirty="0" smtClean="0"/>
              <a:t/>
            </a:r>
            <a:br>
              <a:rPr lang="de-DE" dirty="0" smtClean="0"/>
            </a:br>
            <a:r>
              <a:rPr lang="de-DE" dirty="0" smtClean="0">
                <a:latin typeface="Berlin Sans FB Demi" panose="020E0802020502020306" pitchFamily="34" charset="0"/>
              </a:rPr>
              <a:t>Handlungsfeld Bauen</a:t>
            </a:r>
            <a:br>
              <a:rPr lang="de-DE" dirty="0" smtClean="0">
                <a:latin typeface="Berlin Sans FB Demi" panose="020E0802020502020306" pitchFamily="34" charset="0"/>
              </a:rPr>
            </a:br>
            <a:r>
              <a:rPr lang="de-DE" sz="2700" dirty="0" smtClean="0">
                <a:latin typeface="Berlin Sans FB Demi" panose="020E0802020502020306" pitchFamily="34" charset="0"/>
              </a:rPr>
              <a:t>Maßnahmenvorschläge der Bürgerinnen und Bürger</a:t>
            </a:r>
            <a:r>
              <a:rPr lang="de-DE" dirty="0" smtClean="0"/>
              <a:t/>
            </a:r>
            <a:br>
              <a:rPr lang="de-DE" dirty="0" smtClean="0"/>
            </a:br>
            <a:endParaRPr lang="de-DE" dirty="0"/>
          </a:p>
        </p:txBody>
      </p:sp>
      <p:sp>
        <p:nvSpPr>
          <p:cNvPr id="36" name="Rectangle 23"/>
          <p:cNvSpPr>
            <a:spLocks noChangeArrowheads="1"/>
          </p:cNvSpPr>
          <p:nvPr/>
        </p:nvSpPr>
        <p:spPr bwMode="auto">
          <a:xfrm>
            <a:off x="686911" y="1363935"/>
            <a:ext cx="7809664" cy="336873"/>
          </a:xfrm>
          <a:prstGeom prst="rect">
            <a:avLst/>
          </a:prstGeom>
          <a:solidFill>
            <a:schemeClr val="accent6">
              <a:lumMod val="60000"/>
              <a:lumOff val="40000"/>
            </a:schemeClr>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kurzfristige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41" name="Rectangle 23"/>
          <p:cNvSpPr>
            <a:spLocks noChangeArrowheads="1"/>
          </p:cNvSpPr>
          <p:nvPr/>
        </p:nvSpPr>
        <p:spPr bwMode="auto">
          <a:xfrm>
            <a:off x="4591742" y="4156398"/>
            <a:ext cx="3904832" cy="2580529"/>
          </a:xfrm>
          <a:prstGeom prst="rect">
            <a:avLst/>
          </a:prstGeom>
          <a:solidFill>
            <a:schemeClr val="bg1"/>
          </a:solidFill>
          <a:ln w="19050">
            <a:solidFill>
              <a:schemeClr val="accent2"/>
            </a:solidFill>
            <a:miter lim="800000"/>
            <a:headEnd/>
            <a:tailEnd/>
          </a:ln>
        </p:spPr>
        <p:txBody>
          <a:bodyPr/>
          <a:lstStyle/>
          <a:p>
            <a:pPr marL="171450" indent="-171450">
              <a:buFont typeface="Arial" panose="020B0604020202020204" pitchFamily="34" charset="0"/>
              <a:buChar char="•"/>
            </a:pPr>
            <a:endParaRPr lang="de-DE" altLang="de-DE" sz="1000" dirty="0" smtClean="0">
              <a:latin typeface="Arial" charset="0"/>
            </a:endParaRPr>
          </a:p>
          <a:p>
            <a:pPr marL="171450" indent="-171450">
              <a:buFont typeface="Arial" panose="020B0604020202020204" pitchFamily="34" charset="0"/>
              <a:buChar char="•"/>
            </a:pPr>
            <a:r>
              <a:rPr lang="de-DE" altLang="de-DE" sz="1200" dirty="0" smtClean="0"/>
              <a:t>Momentan sind mehrere Projekte in der Gemeinde Rommerskirchen geplant, die für bezahlbaren Wohnraum für Senioren und Seniorinnen sorgen soll. </a:t>
            </a:r>
            <a:r>
              <a:rPr lang="de-DE" altLang="de-DE" sz="1200" dirty="0"/>
              <a:t> </a:t>
            </a:r>
            <a:r>
              <a:rPr lang="de-DE" altLang="de-DE" sz="1200" dirty="0" smtClean="0"/>
              <a:t>Durch das Projekt „Betreutes Wohnen“ sind  vor kurzem dort  zwei mal 28 </a:t>
            </a:r>
            <a:r>
              <a:rPr lang="de-DE" altLang="de-DE" sz="1200" smtClean="0"/>
              <a:t>Wohneinheiten </a:t>
            </a:r>
            <a:r>
              <a:rPr lang="de-DE" altLang="de-DE" sz="1200" smtClean="0"/>
              <a:t>entstanden.</a:t>
            </a:r>
            <a:endParaRPr lang="de-DE" altLang="de-DE" sz="1200" dirty="0" smtClean="0"/>
          </a:p>
          <a:p>
            <a:pPr marL="171450" indent="-171450">
              <a:buFont typeface="Arial" panose="020B0604020202020204" pitchFamily="34" charset="0"/>
              <a:buChar char="•"/>
            </a:pPr>
            <a:endParaRPr lang="de-DE" altLang="de-DE" sz="1000" dirty="0" smtClean="0">
              <a:latin typeface="Arial" charset="0"/>
            </a:endParaRPr>
          </a:p>
          <a:p>
            <a:pPr marL="171450" indent="-171450">
              <a:buFont typeface="Arial" panose="020B0604020202020204" pitchFamily="34" charset="0"/>
              <a:buChar char="•"/>
            </a:pPr>
            <a:r>
              <a:rPr lang="de-DE" altLang="de-DE" sz="1200" dirty="0" smtClean="0"/>
              <a:t>Im </a:t>
            </a:r>
            <a:r>
              <a:rPr lang="de-DE" altLang="de-DE" sz="1200" dirty="0"/>
              <a:t>zukünftigen Baugebiet an der B 477 im Ortsteil </a:t>
            </a:r>
            <a:r>
              <a:rPr lang="de-DE" altLang="de-DE" sz="1200" dirty="0" smtClean="0"/>
              <a:t>Gill sind </a:t>
            </a:r>
            <a:r>
              <a:rPr lang="de-DE" altLang="de-DE" sz="1200" dirty="0"/>
              <a:t>Sozialwohnungen </a:t>
            </a:r>
            <a:r>
              <a:rPr lang="de-DE" altLang="de-DE" sz="1200" dirty="0" smtClean="0"/>
              <a:t>geplant. Es </a:t>
            </a:r>
            <a:r>
              <a:rPr lang="de-DE" altLang="de-DE" sz="1200" dirty="0"/>
              <a:t>gibt bereits konkrete Gespräche mit Investoren über die Schaffung von Wohnraum zum gemeinschaftlichen Wohnen für ältere </a:t>
            </a:r>
            <a:r>
              <a:rPr lang="de-DE" altLang="de-DE" sz="1200" dirty="0" smtClean="0"/>
              <a:t>Menschen. Die </a:t>
            </a:r>
            <a:r>
              <a:rPr lang="de-DE" altLang="de-DE" sz="1200" dirty="0"/>
              <a:t>Gemeinde plant die Schaffung von bezahlbarem Wohnraum für ältere Menschen auf einer weiteren Gemeinde eigenen Fläche. </a:t>
            </a:r>
            <a:endParaRPr lang="de-DE" altLang="de-DE" sz="1200" dirty="0" smtClean="0"/>
          </a:p>
        </p:txBody>
      </p:sp>
      <p:sp>
        <p:nvSpPr>
          <p:cNvPr id="3" name="Textfeld 2"/>
          <p:cNvSpPr txBox="1"/>
          <p:nvPr/>
        </p:nvSpPr>
        <p:spPr>
          <a:xfrm>
            <a:off x="827584" y="4293096"/>
            <a:ext cx="3528392" cy="1384995"/>
          </a:xfrm>
          <a:prstGeom prst="rect">
            <a:avLst/>
          </a:prstGeom>
          <a:noFill/>
        </p:spPr>
        <p:txBody>
          <a:bodyPr wrap="square" rtlCol="0">
            <a:spAutoFit/>
          </a:bodyPr>
          <a:lstStyle/>
          <a:p>
            <a:pPr marL="285750" indent="-285750">
              <a:buFont typeface="Arial" panose="020B0604020202020204" pitchFamily="34" charset="0"/>
              <a:buChar char="•"/>
            </a:pPr>
            <a:r>
              <a:rPr lang="de-DE" sz="1200" b="1" dirty="0" smtClean="0"/>
              <a:t>Sozialwohnungen nicht nur für Familien sondern auch für ältere Menschen (Inklusion)</a:t>
            </a:r>
          </a:p>
          <a:p>
            <a:endParaRPr lang="de-DE" dirty="0" smtClean="0"/>
          </a:p>
          <a:p>
            <a:pPr marL="285750" indent="-285750">
              <a:buFont typeface="Arial" panose="020B0604020202020204" pitchFamily="34" charset="0"/>
              <a:buChar char="•"/>
            </a:pPr>
            <a:endParaRPr lang="de-DE" dirty="0" smtClean="0"/>
          </a:p>
          <a:p>
            <a:pPr marL="285750" indent="-285750">
              <a:buFont typeface="Arial" panose="020B0604020202020204" pitchFamily="34" charset="0"/>
              <a:buChar char="•"/>
            </a:pPr>
            <a:endParaRPr lang="de-DE" sz="1200" dirty="0" smtClean="0"/>
          </a:p>
          <a:p>
            <a:pPr marL="285750" indent="-285750">
              <a:buFont typeface="Arial" panose="020B0604020202020204" pitchFamily="34" charset="0"/>
              <a:buChar char="•"/>
            </a:pPr>
            <a:r>
              <a:rPr lang="de-DE" sz="1200" b="1" dirty="0" smtClean="0"/>
              <a:t>Öffentlichen Wohnungsbau fördern</a:t>
            </a:r>
          </a:p>
        </p:txBody>
      </p:sp>
      <p:sp>
        <p:nvSpPr>
          <p:cNvPr id="8" name="Rectangle 23"/>
          <p:cNvSpPr>
            <a:spLocks noChangeArrowheads="1"/>
          </p:cNvSpPr>
          <p:nvPr/>
        </p:nvSpPr>
        <p:spPr bwMode="auto">
          <a:xfrm>
            <a:off x="686910" y="3819525"/>
            <a:ext cx="7809664" cy="336873"/>
          </a:xfrm>
          <a:prstGeom prst="rect">
            <a:avLst/>
          </a:prstGeom>
          <a:solidFill>
            <a:schemeClr val="accent6">
              <a:lumMod val="60000"/>
              <a:lumOff val="40000"/>
            </a:schemeClr>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mittelfristige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Tree>
    <p:extLst>
      <p:ext uri="{BB962C8B-B14F-4D97-AF65-F5344CB8AC3E}">
        <p14:creationId xmlns:p14="http://schemas.microsoft.com/office/powerpoint/2010/main" val="1515753176"/>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82" name="Rectangle 10"/>
          <p:cNvSpPr>
            <a:spLocks noChangeArrowheads="1"/>
          </p:cNvSpPr>
          <p:nvPr/>
        </p:nvSpPr>
        <p:spPr bwMode="auto">
          <a:xfrm>
            <a:off x="965094" y="3796358"/>
            <a:ext cx="1352550" cy="360363"/>
          </a:xfrm>
          <a:prstGeom prst="rect">
            <a:avLst/>
          </a:prstGeom>
          <a:noFill/>
          <a:ln w="11113">
            <a:solidFill>
              <a:srgbClr val="808080"/>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a:r>
              <a:rPr lang="de-DE" altLang="de-DE" sz="1200" dirty="0">
                <a:latin typeface="Arial" charset="0"/>
              </a:rPr>
              <a:t>Seidel</a:t>
            </a:r>
          </a:p>
          <a:p>
            <a:pPr algn="ctr"/>
            <a:endParaRPr lang="de-DE" altLang="de-DE" sz="1200" dirty="0">
              <a:latin typeface="Arial" charset="0"/>
            </a:endParaRPr>
          </a:p>
        </p:txBody>
      </p:sp>
      <p:sp>
        <p:nvSpPr>
          <p:cNvPr id="3095" name="Rectangle 23"/>
          <p:cNvSpPr>
            <a:spLocks noChangeArrowheads="1"/>
          </p:cNvSpPr>
          <p:nvPr/>
        </p:nvSpPr>
        <p:spPr bwMode="auto">
          <a:xfrm>
            <a:off x="755576" y="2181697"/>
            <a:ext cx="3888432" cy="2664296"/>
          </a:xfrm>
          <a:prstGeom prst="rect">
            <a:avLst/>
          </a:prstGeom>
          <a:solidFill>
            <a:schemeClr val="bg1"/>
          </a:solidFill>
          <a:ln w="19050">
            <a:solidFill>
              <a:schemeClr val="accent2"/>
            </a:solidFill>
            <a:miter lim="800000"/>
            <a:headEnd/>
            <a:tailEnd/>
          </a:ln>
        </p:spPr>
        <p:txBody>
          <a:bodyPr/>
          <a:lstStyle/>
          <a:p>
            <a:pPr lvl="0"/>
            <a:endParaRPr lang="de-DE" sz="1200" dirty="0"/>
          </a:p>
        </p:txBody>
      </p:sp>
      <p:sp>
        <p:nvSpPr>
          <p:cNvPr id="2" name="Titel 1"/>
          <p:cNvSpPr>
            <a:spLocks noGrp="1"/>
          </p:cNvSpPr>
          <p:nvPr>
            <p:ph type="title"/>
          </p:nvPr>
        </p:nvSpPr>
        <p:spPr>
          <a:xfrm>
            <a:off x="756328" y="332656"/>
            <a:ext cx="7772400" cy="1440160"/>
          </a:xfrm>
          <a:solidFill>
            <a:srgbClr val="CCFF99"/>
          </a:solidFill>
        </p:spPr>
        <p:style>
          <a:lnRef idx="2">
            <a:schemeClr val="accent2"/>
          </a:lnRef>
          <a:fillRef idx="1">
            <a:schemeClr val="lt1"/>
          </a:fillRef>
          <a:effectRef idx="0">
            <a:schemeClr val="accent2"/>
          </a:effectRef>
          <a:fontRef idx="minor">
            <a:schemeClr val="dk1"/>
          </a:fontRef>
        </p:style>
        <p:txBody>
          <a:bodyPr>
            <a:normAutofit fontScale="90000"/>
          </a:bodyPr>
          <a:lstStyle/>
          <a:p>
            <a:r>
              <a:rPr lang="de-DE" dirty="0" smtClean="0"/>
              <a:t/>
            </a:r>
            <a:br>
              <a:rPr lang="de-DE" dirty="0" smtClean="0"/>
            </a:br>
            <a:r>
              <a:rPr lang="de-DE" dirty="0" smtClean="0">
                <a:latin typeface="Berlin Sans FB Demi" panose="020E0802020502020306" pitchFamily="34" charset="0"/>
              </a:rPr>
              <a:t>Handlungsfeld Ortsbegrünung</a:t>
            </a:r>
            <a:br>
              <a:rPr lang="de-DE" dirty="0" smtClean="0">
                <a:latin typeface="Berlin Sans FB Demi" panose="020E0802020502020306" pitchFamily="34" charset="0"/>
              </a:rPr>
            </a:br>
            <a:r>
              <a:rPr lang="de-DE" sz="2700" dirty="0" smtClean="0">
                <a:latin typeface="Berlin Sans FB Demi" panose="020E0802020502020306" pitchFamily="34" charset="0"/>
              </a:rPr>
              <a:t>Maßnahmenvorschlag der Bürgerinnen und Bürger </a:t>
            </a:r>
            <a:r>
              <a:rPr lang="de-DE" dirty="0" smtClean="0"/>
              <a:t/>
            </a:r>
            <a:br>
              <a:rPr lang="de-DE" dirty="0" smtClean="0"/>
            </a:br>
            <a:endParaRPr lang="de-DE" dirty="0"/>
          </a:p>
        </p:txBody>
      </p:sp>
      <p:sp>
        <p:nvSpPr>
          <p:cNvPr id="36" name="Rectangle 23"/>
          <p:cNvSpPr>
            <a:spLocks noChangeArrowheads="1"/>
          </p:cNvSpPr>
          <p:nvPr/>
        </p:nvSpPr>
        <p:spPr bwMode="auto">
          <a:xfrm>
            <a:off x="755576" y="1844824"/>
            <a:ext cx="7776864" cy="336873"/>
          </a:xfrm>
          <a:prstGeom prst="rect">
            <a:avLst/>
          </a:prstGeom>
          <a:solidFill>
            <a:srgbClr val="CCFF99"/>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kurzfristige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39" name="Rectangle 23"/>
          <p:cNvSpPr>
            <a:spLocks noChangeArrowheads="1"/>
          </p:cNvSpPr>
          <p:nvPr/>
        </p:nvSpPr>
        <p:spPr bwMode="auto">
          <a:xfrm>
            <a:off x="4644008" y="2181697"/>
            <a:ext cx="3888432" cy="2664296"/>
          </a:xfrm>
          <a:prstGeom prst="rect">
            <a:avLst/>
          </a:prstGeom>
          <a:solidFill>
            <a:schemeClr val="bg1"/>
          </a:solidFill>
          <a:ln w="19050">
            <a:solidFill>
              <a:schemeClr val="accent2"/>
            </a:solidFill>
            <a:miter lim="800000"/>
            <a:headEnd/>
            <a:tailEnd/>
          </a:ln>
        </p:spPr>
        <p:txBody>
          <a:bodyPr/>
          <a:lstStyle/>
          <a:p>
            <a:endParaRPr lang="de-DE" altLang="de-DE" sz="1200" dirty="0" smtClean="0"/>
          </a:p>
        </p:txBody>
      </p:sp>
      <p:sp>
        <p:nvSpPr>
          <p:cNvPr id="14" name="Rectangle 23"/>
          <p:cNvSpPr>
            <a:spLocks noChangeArrowheads="1"/>
          </p:cNvSpPr>
          <p:nvPr/>
        </p:nvSpPr>
        <p:spPr bwMode="auto">
          <a:xfrm>
            <a:off x="755576" y="4846198"/>
            <a:ext cx="7776864" cy="336873"/>
          </a:xfrm>
          <a:prstGeom prst="rect">
            <a:avLst/>
          </a:prstGeom>
          <a:solidFill>
            <a:srgbClr val="CCFF99"/>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mittelfristige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15" name="Rectangle 23"/>
          <p:cNvSpPr>
            <a:spLocks noChangeArrowheads="1"/>
          </p:cNvSpPr>
          <p:nvPr/>
        </p:nvSpPr>
        <p:spPr bwMode="auto">
          <a:xfrm>
            <a:off x="4648773" y="5183071"/>
            <a:ext cx="3883667" cy="1391114"/>
          </a:xfrm>
          <a:prstGeom prst="rect">
            <a:avLst/>
          </a:prstGeom>
          <a:solidFill>
            <a:schemeClr val="bg1"/>
          </a:solidFill>
          <a:ln w="19050">
            <a:solidFill>
              <a:schemeClr val="accent2"/>
            </a:solidFill>
            <a:miter lim="800000"/>
            <a:headEnd/>
            <a:tailEnd/>
          </a:ln>
        </p:spPr>
        <p:txBody>
          <a:bodyPr/>
          <a:lstStyle/>
          <a:p>
            <a:pPr marL="285750" indent="-285750">
              <a:buFont typeface="Arial" panose="020B0604020202020204" pitchFamily="34" charset="0"/>
              <a:buChar char="•"/>
            </a:pPr>
            <a:endParaRPr lang="de-DE" altLang="de-DE" sz="1200" dirty="0" smtClean="0"/>
          </a:p>
          <a:p>
            <a:pPr marL="285750" indent="-285750">
              <a:buFont typeface="Arial" panose="020B0604020202020204" pitchFamily="34" charset="0"/>
              <a:buChar char="•"/>
            </a:pPr>
            <a:r>
              <a:rPr lang="de-DE" altLang="de-DE" sz="1200" dirty="0" smtClean="0"/>
              <a:t>In diesem Jahr wurde bereits öfter gepflegt</a:t>
            </a:r>
            <a:r>
              <a:rPr lang="de-DE" altLang="de-DE" sz="1200" dirty="0"/>
              <a:t> </a:t>
            </a:r>
            <a:r>
              <a:rPr lang="de-DE" altLang="de-DE" sz="1200" dirty="0" smtClean="0"/>
              <a:t>als die Jahre zuvor.</a:t>
            </a:r>
          </a:p>
        </p:txBody>
      </p:sp>
      <p:sp>
        <p:nvSpPr>
          <p:cNvPr id="16" name="Rectangle 23"/>
          <p:cNvSpPr>
            <a:spLocks noChangeArrowheads="1"/>
          </p:cNvSpPr>
          <p:nvPr/>
        </p:nvSpPr>
        <p:spPr bwMode="auto">
          <a:xfrm>
            <a:off x="755576" y="5183071"/>
            <a:ext cx="3888432" cy="1391114"/>
          </a:xfrm>
          <a:prstGeom prst="rect">
            <a:avLst/>
          </a:prstGeom>
          <a:solidFill>
            <a:schemeClr val="bg1"/>
          </a:solidFill>
          <a:ln w="19050">
            <a:solidFill>
              <a:schemeClr val="accent2"/>
            </a:solidFill>
            <a:miter lim="800000"/>
            <a:headEnd/>
            <a:tailEnd/>
          </a:ln>
        </p:spPr>
        <p:txBody>
          <a:bodyPr/>
          <a:lstStyle/>
          <a:p>
            <a:pPr marL="285750" lvl="0" indent="-285750">
              <a:buFont typeface="Arial" panose="020B0604020202020204" pitchFamily="34" charset="0"/>
              <a:buChar char="•"/>
            </a:pPr>
            <a:endParaRPr lang="de-DE" sz="1200" b="1" dirty="0" smtClean="0"/>
          </a:p>
          <a:p>
            <a:pPr marL="285750" lvl="0" indent="-285750">
              <a:buFont typeface="Arial" panose="020B0604020202020204" pitchFamily="34" charset="0"/>
              <a:buChar char="•"/>
            </a:pPr>
            <a:r>
              <a:rPr lang="de-DE" sz="1200" b="1" dirty="0" smtClean="0"/>
              <a:t>Verbesserung der Baum- und Grünpflege</a:t>
            </a:r>
            <a:endParaRPr lang="de-DE" sz="1200" b="1" dirty="0"/>
          </a:p>
        </p:txBody>
      </p:sp>
    </p:spTree>
    <p:extLst>
      <p:ext uri="{BB962C8B-B14F-4D97-AF65-F5344CB8AC3E}">
        <p14:creationId xmlns:p14="http://schemas.microsoft.com/office/powerpoint/2010/main" val="3006008814"/>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82" name="Rectangle 10"/>
          <p:cNvSpPr>
            <a:spLocks noChangeArrowheads="1"/>
          </p:cNvSpPr>
          <p:nvPr/>
        </p:nvSpPr>
        <p:spPr bwMode="auto">
          <a:xfrm>
            <a:off x="960329" y="3819525"/>
            <a:ext cx="1352550" cy="360363"/>
          </a:xfrm>
          <a:prstGeom prst="rect">
            <a:avLst/>
          </a:prstGeom>
          <a:noFill/>
          <a:ln w="11113">
            <a:solidFill>
              <a:srgbClr val="808080"/>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a:r>
              <a:rPr lang="de-DE" altLang="de-DE" sz="1200" dirty="0">
                <a:latin typeface="Arial" charset="0"/>
              </a:rPr>
              <a:t>Seidel</a:t>
            </a:r>
          </a:p>
          <a:p>
            <a:pPr algn="ctr"/>
            <a:endParaRPr lang="de-DE" altLang="de-DE" sz="1200" dirty="0">
              <a:latin typeface="Arial" charset="0"/>
            </a:endParaRPr>
          </a:p>
        </p:txBody>
      </p:sp>
      <p:sp>
        <p:nvSpPr>
          <p:cNvPr id="3095" name="Rectangle 23"/>
          <p:cNvSpPr>
            <a:spLocks noChangeArrowheads="1"/>
          </p:cNvSpPr>
          <p:nvPr/>
        </p:nvSpPr>
        <p:spPr bwMode="auto">
          <a:xfrm>
            <a:off x="683568" y="2189775"/>
            <a:ext cx="4176464" cy="4191553"/>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r>
              <a:rPr lang="de-DE" sz="1200" b="1" dirty="0" smtClean="0"/>
              <a:t>Vernünftige Parkflächen an der Kita </a:t>
            </a:r>
            <a:r>
              <a:rPr lang="de-DE" sz="1200" b="1" dirty="0" err="1" smtClean="0"/>
              <a:t>Hoeningen</a:t>
            </a:r>
            <a:r>
              <a:rPr lang="de-DE" sz="1200" b="1" dirty="0" smtClean="0"/>
              <a:t> schaffen</a:t>
            </a:r>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r>
              <a:rPr lang="de-DE" sz="1200" b="1" dirty="0" smtClean="0"/>
              <a:t>Weitere </a:t>
            </a:r>
            <a:r>
              <a:rPr lang="de-DE" sz="1200" b="1" dirty="0"/>
              <a:t>problematische Parksituationen:</a:t>
            </a:r>
          </a:p>
          <a:p>
            <a:pPr marL="628650" lvl="1" indent="-171450">
              <a:buFont typeface="Arial" panose="020B0604020202020204" pitchFamily="34" charset="0"/>
              <a:buChar char="•"/>
            </a:pPr>
            <a:r>
              <a:rPr lang="de-DE" sz="1200" b="1" dirty="0"/>
              <a:t>Im </a:t>
            </a:r>
            <a:r>
              <a:rPr lang="de-DE" sz="1200" b="1" dirty="0" err="1"/>
              <a:t>Sandpütz</a:t>
            </a:r>
            <a:endParaRPr lang="de-DE" sz="1200" b="1" dirty="0"/>
          </a:p>
          <a:p>
            <a:pPr marL="628650" lvl="1" indent="-171450">
              <a:buFont typeface="Arial" panose="020B0604020202020204" pitchFamily="34" charset="0"/>
              <a:buChar char="•"/>
            </a:pPr>
            <a:r>
              <a:rPr lang="de-DE" sz="1200" b="1" dirty="0" err="1"/>
              <a:t>Lambertusstraße</a:t>
            </a:r>
            <a:endParaRPr lang="de-DE" sz="1200" b="1" dirty="0"/>
          </a:p>
          <a:p>
            <a:pPr marL="628650" lvl="1" indent="-171450">
              <a:buFont typeface="Arial" panose="020B0604020202020204" pitchFamily="34" charset="0"/>
              <a:buChar char="•"/>
            </a:pPr>
            <a:r>
              <a:rPr lang="de-DE" sz="1200" b="1" dirty="0" smtClean="0"/>
              <a:t>Villa</a:t>
            </a:r>
          </a:p>
          <a:p>
            <a:pPr marL="628650" lvl="1" indent="-171450">
              <a:buFont typeface="Arial" panose="020B0604020202020204" pitchFamily="34" charset="0"/>
              <a:buChar char="•"/>
            </a:pPr>
            <a:r>
              <a:rPr lang="de-DE" sz="1200" b="1" dirty="0" err="1" smtClean="0"/>
              <a:t>Hellenbergstr</a:t>
            </a:r>
            <a:r>
              <a:rPr lang="de-DE" sz="1200" b="1" dirty="0" smtClean="0"/>
              <a:t>.</a:t>
            </a:r>
          </a:p>
          <a:p>
            <a:endParaRPr lang="de-DE" sz="1200" dirty="0" smtClean="0"/>
          </a:p>
          <a:p>
            <a:pPr marL="171450" indent="-171450">
              <a:buFont typeface="Arial" panose="020B0604020202020204" pitchFamily="34" charset="0"/>
              <a:buChar char="•"/>
            </a:pPr>
            <a:r>
              <a:rPr lang="de-DE" sz="1200" b="1" dirty="0" smtClean="0"/>
              <a:t>Parksituation Zur Heide problematisch (bereits Beschädigung an PKWs durch LKWs)</a:t>
            </a:r>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endParaRPr lang="de-DE" sz="1200" b="1" dirty="0" smtClean="0"/>
          </a:p>
          <a:p>
            <a:pPr lvl="0"/>
            <a:endParaRPr lang="de-DE" sz="1200" b="1" dirty="0" smtClean="0"/>
          </a:p>
          <a:p>
            <a:pPr marL="171450" lvl="0" indent="-171450">
              <a:buFont typeface="Arial" panose="020B0604020202020204" pitchFamily="34" charset="0"/>
              <a:buChar char="•"/>
            </a:pPr>
            <a:r>
              <a:rPr lang="de-DE" sz="1200" b="1" dirty="0" smtClean="0"/>
              <a:t>Sanierung Fuß- und Radweg in </a:t>
            </a:r>
            <a:r>
              <a:rPr lang="de-DE" sz="1200" b="1" dirty="0" err="1" smtClean="0"/>
              <a:t>Ramrath</a:t>
            </a:r>
            <a:r>
              <a:rPr lang="de-DE" sz="1200" b="1" dirty="0" smtClean="0"/>
              <a:t> nicht vollständig</a:t>
            </a:r>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r>
              <a:rPr lang="de-DE" sz="1200" b="1" dirty="0" smtClean="0"/>
              <a:t>Direkter Fahrradweg entlang des </a:t>
            </a:r>
            <a:r>
              <a:rPr lang="de-DE" sz="1200" b="1" dirty="0" err="1" smtClean="0"/>
              <a:t>Gillbachs</a:t>
            </a:r>
            <a:r>
              <a:rPr lang="de-DE" sz="1200" b="1" dirty="0" smtClean="0"/>
              <a:t> von </a:t>
            </a:r>
            <a:r>
              <a:rPr lang="de-DE" sz="1200" b="1" dirty="0" err="1" smtClean="0"/>
              <a:t>Ramrath</a:t>
            </a:r>
            <a:r>
              <a:rPr lang="de-DE" sz="1200" b="1" dirty="0" smtClean="0"/>
              <a:t> nach </a:t>
            </a:r>
            <a:r>
              <a:rPr lang="de-DE" sz="1200" b="1" dirty="0" err="1" smtClean="0"/>
              <a:t>Anstel</a:t>
            </a:r>
            <a:r>
              <a:rPr lang="de-DE" sz="1200" b="1" dirty="0" smtClean="0"/>
              <a:t>/ Rommerskirchen</a:t>
            </a:r>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r>
              <a:rPr lang="de-DE" sz="1200" b="1" dirty="0" smtClean="0"/>
              <a:t>Bäume Ortseingang Hallenbergstr. sollen überprüft werden</a:t>
            </a:r>
          </a:p>
          <a:p>
            <a:endParaRPr lang="de-DE" sz="1200" b="1" dirty="0"/>
          </a:p>
          <a:p>
            <a:pPr marL="171450" lvl="0" indent="-171450">
              <a:buFont typeface="Arial" panose="020B0604020202020204" pitchFamily="34" charset="0"/>
              <a:buChar char="•"/>
            </a:pPr>
            <a:endParaRPr lang="de-DE" sz="1200" dirty="0"/>
          </a:p>
          <a:p>
            <a:pPr lvl="1"/>
            <a:r>
              <a:rPr lang="de-DE" sz="1200" dirty="0" smtClean="0"/>
              <a:t>	</a:t>
            </a:r>
            <a:endParaRPr lang="de-DE" sz="1200" dirty="0"/>
          </a:p>
        </p:txBody>
      </p:sp>
      <p:sp>
        <p:nvSpPr>
          <p:cNvPr id="2" name="Titel 1"/>
          <p:cNvSpPr>
            <a:spLocks noGrp="1"/>
          </p:cNvSpPr>
          <p:nvPr>
            <p:ph type="title"/>
          </p:nvPr>
        </p:nvSpPr>
        <p:spPr>
          <a:xfrm>
            <a:off x="685800" y="332656"/>
            <a:ext cx="7772400" cy="1440160"/>
          </a:xfrm>
          <a:solidFill>
            <a:schemeClr val="bg1">
              <a:lumMod val="85000"/>
            </a:schemeClr>
          </a:solidFill>
          <a:ln>
            <a:solidFill>
              <a:schemeClr val="accent2"/>
            </a:solidFill>
          </a:ln>
        </p:spPr>
        <p:style>
          <a:lnRef idx="2">
            <a:schemeClr val="accent2"/>
          </a:lnRef>
          <a:fillRef idx="1">
            <a:schemeClr val="lt1"/>
          </a:fillRef>
          <a:effectRef idx="0">
            <a:schemeClr val="accent2"/>
          </a:effectRef>
          <a:fontRef idx="minor">
            <a:schemeClr val="dk1"/>
          </a:fontRef>
        </p:style>
        <p:txBody>
          <a:bodyPr>
            <a:normAutofit fontScale="90000"/>
          </a:bodyPr>
          <a:lstStyle/>
          <a:p>
            <a:r>
              <a:rPr lang="de-DE" dirty="0" smtClean="0"/>
              <a:t/>
            </a:r>
            <a:br>
              <a:rPr lang="de-DE" dirty="0" smtClean="0"/>
            </a:br>
            <a:r>
              <a:rPr lang="de-DE" dirty="0" smtClean="0">
                <a:latin typeface="Berlin Sans FB Demi" panose="020E0802020502020306" pitchFamily="34" charset="0"/>
              </a:rPr>
              <a:t>Handlungsfeld öffentlicher Raum </a:t>
            </a:r>
            <a:r>
              <a:rPr lang="de-DE" sz="2700" dirty="0" smtClean="0">
                <a:latin typeface="Berlin Sans FB Demi" panose="020E0802020502020306" pitchFamily="34" charset="0"/>
              </a:rPr>
              <a:t>Maßnahmenvorschläge der Bürgerinnen und Bürger</a:t>
            </a:r>
            <a:r>
              <a:rPr lang="de-DE" dirty="0" smtClean="0"/>
              <a:t/>
            </a:r>
            <a:br>
              <a:rPr lang="de-DE" dirty="0" smtClean="0"/>
            </a:br>
            <a:endParaRPr lang="de-DE" dirty="0"/>
          </a:p>
        </p:txBody>
      </p:sp>
      <p:sp>
        <p:nvSpPr>
          <p:cNvPr id="36" name="Rectangle 23"/>
          <p:cNvSpPr>
            <a:spLocks noChangeArrowheads="1"/>
          </p:cNvSpPr>
          <p:nvPr/>
        </p:nvSpPr>
        <p:spPr bwMode="auto">
          <a:xfrm>
            <a:off x="683568" y="1844824"/>
            <a:ext cx="7780810" cy="344392"/>
          </a:xfrm>
          <a:prstGeom prst="rect">
            <a:avLst/>
          </a:prstGeom>
          <a:solidFill>
            <a:schemeClr val="bg1">
              <a:lumMod val="85000"/>
            </a:schemeClr>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langfristige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39" name="Rectangle 23"/>
          <p:cNvSpPr>
            <a:spLocks noChangeArrowheads="1"/>
          </p:cNvSpPr>
          <p:nvPr/>
        </p:nvSpPr>
        <p:spPr bwMode="auto">
          <a:xfrm>
            <a:off x="4860032" y="2195391"/>
            <a:ext cx="3604346" cy="4185937"/>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r>
              <a:rPr lang="de-DE" sz="1200" dirty="0" smtClean="0"/>
              <a:t>Derzeit fehlen uns hierzu die Flächen.</a:t>
            </a:r>
            <a:endParaRPr lang="de-DE" sz="1200" dirty="0"/>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r>
              <a:rPr lang="de-DE" sz="1200" dirty="0" smtClean="0"/>
              <a:t>Die Straßen wurden im Anschluss an das OTG mehrfach kontrolliert, jedoch kaum Verstöße festgestellt. </a:t>
            </a:r>
            <a:r>
              <a:rPr lang="de-DE" sz="1200" dirty="0" err="1" smtClean="0"/>
              <a:t>Ramrath</a:t>
            </a:r>
            <a:r>
              <a:rPr lang="de-DE" sz="1200" dirty="0" smtClean="0"/>
              <a:t>/ </a:t>
            </a:r>
            <a:r>
              <a:rPr lang="de-DE" sz="1200" dirty="0" err="1" smtClean="0"/>
              <a:t>Villau</a:t>
            </a:r>
            <a:r>
              <a:rPr lang="de-DE" sz="1200" dirty="0" smtClean="0"/>
              <a:t> wird aber weiterhin in unregelmäßigen Abständen bestreift werden. </a:t>
            </a:r>
          </a:p>
          <a:p>
            <a:pPr marL="171450" lvl="0" indent="-171450">
              <a:buFont typeface="Arial" panose="020B0604020202020204" pitchFamily="34" charset="0"/>
              <a:buChar char="•"/>
            </a:pPr>
            <a:endParaRPr lang="de-DE" sz="1200" dirty="0"/>
          </a:p>
          <a:p>
            <a:pPr lvl="0"/>
            <a:endParaRPr lang="de-DE" sz="1200" dirty="0"/>
          </a:p>
          <a:p>
            <a:pPr marL="171450" lvl="0" indent="-171450">
              <a:buFont typeface="Arial" panose="020B0604020202020204" pitchFamily="34" charset="0"/>
              <a:buChar char="•"/>
            </a:pPr>
            <a:r>
              <a:rPr lang="de-DE" sz="1200" dirty="0" smtClean="0"/>
              <a:t>Am </a:t>
            </a:r>
            <a:r>
              <a:rPr lang="de-DE" sz="1200" dirty="0"/>
              <a:t>16.7.wurde im Rahmen </a:t>
            </a:r>
            <a:r>
              <a:rPr lang="de-DE" sz="1200" dirty="0" smtClean="0"/>
              <a:t>der Ordnungspartnerschaft </a:t>
            </a:r>
            <a:r>
              <a:rPr lang="de-DE" sz="1200" dirty="0" err="1"/>
              <a:t>fusstreifenmäßig</a:t>
            </a:r>
            <a:r>
              <a:rPr lang="de-DE" sz="1200" dirty="0"/>
              <a:t> </a:t>
            </a:r>
            <a:r>
              <a:rPr lang="de-DE" sz="1200" dirty="0" err="1"/>
              <a:t>Ramrath</a:t>
            </a:r>
            <a:r>
              <a:rPr lang="de-DE" sz="1200" dirty="0"/>
              <a:t> und </a:t>
            </a:r>
            <a:r>
              <a:rPr lang="de-DE" sz="1200" dirty="0" err="1"/>
              <a:t>Villau</a:t>
            </a:r>
            <a:r>
              <a:rPr lang="de-DE" sz="1200" dirty="0"/>
              <a:t> begangen. Diese Kontrollen werden unvermindert fortgesetzt.</a:t>
            </a:r>
          </a:p>
          <a:p>
            <a:pPr lvl="0"/>
            <a:endParaRPr lang="de-DE" sz="1200" dirty="0" smtClean="0"/>
          </a:p>
          <a:p>
            <a:pPr marL="171450" lvl="0" indent="-171450">
              <a:buFont typeface="Arial" panose="020B0604020202020204" pitchFamily="34" charset="0"/>
              <a:buChar char="•"/>
            </a:pPr>
            <a:r>
              <a:rPr lang="de-DE" sz="1200" dirty="0" smtClean="0"/>
              <a:t>Es handelt sich hierbei um eine Maßnahme des Kreises.</a:t>
            </a:r>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r>
              <a:rPr lang="de-DE" sz="1200" dirty="0" smtClean="0"/>
              <a:t>Nur in Teilen realisierbar, steht jedoch auf der zukünftigen Agenda.</a:t>
            </a:r>
            <a:endParaRPr lang="de-DE" sz="1200" dirty="0"/>
          </a:p>
          <a:p>
            <a:pPr lvl="0"/>
            <a:endParaRPr lang="de-DE" sz="1200" dirty="0" smtClean="0"/>
          </a:p>
          <a:p>
            <a:pPr marL="171450" lvl="0" indent="-171450">
              <a:buFont typeface="Arial" panose="020B0604020202020204" pitchFamily="34" charset="0"/>
              <a:buChar char="•"/>
            </a:pPr>
            <a:r>
              <a:rPr lang="de-DE" sz="1200" dirty="0" smtClean="0"/>
              <a:t>Die Bäume werden zeitnah überprüft.</a:t>
            </a:r>
          </a:p>
        </p:txBody>
      </p:sp>
    </p:spTree>
    <p:extLst>
      <p:ext uri="{BB962C8B-B14F-4D97-AF65-F5344CB8AC3E}">
        <p14:creationId xmlns:p14="http://schemas.microsoft.com/office/powerpoint/2010/main" val="400069312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82" name="Rectangle 10"/>
          <p:cNvSpPr>
            <a:spLocks noChangeArrowheads="1"/>
          </p:cNvSpPr>
          <p:nvPr/>
        </p:nvSpPr>
        <p:spPr bwMode="auto">
          <a:xfrm>
            <a:off x="960329" y="3819525"/>
            <a:ext cx="1352550" cy="360363"/>
          </a:xfrm>
          <a:prstGeom prst="rect">
            <a:avLst/>
          </a:prstGeom>
          <a:noFill/>
          <a:ln w="11113">
            <a:solidFill>
              <a:srgbClr val="808080"/>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a:r>
              <a:rPr lang="de-DE" altLang="de-DE" sz="1200" dirty="0">
                <a:latin typeface="Arial" charset="0"/>
              </a:rPr>
              <a:t>Seidel</a:t>
            </a:r>
          </a:p>
          <a:p>
            <a:pPr algn="ctr"/>
            <a:endParaRPr lang="de-DE" altLang="de-DE" sz="1200" dirty="0">
              <a:latin typeface="Arial" charset="0"/>
            </a:endParaRPr>
          </a:p>
        </p:txBody>
      </p:sp>
      <p:sp>
        <p:nvSpPr>
          <p:cNvPr id="3095" name="Rectangle 23"/>
          <p:cNvSpPr>
            <a:spLocks noChangeArrowheads="1"/>
          </p:cNvSpPr>
          <p:nvPr/>
        </p:nvSpPr>
        <p:spPr bwMode="auto">
          <a:xfrm>
            <a:off x="683568" y="2189775"/>
            <a:ext cx="4176464" cy="4191553"/>
          </a:xfrm>
          <a:prstGeom prst="rect">
            <a:avLst/>
          </a:prstGeom>
          <a:solidFill>
            <a:schemeClr val="bg1"/>
          </a:solidFill>
          <a:ln w="19050">
            <a:solidFill>
              <a:schemeClr val="accent2"/>
            </a:solidFill>
            <a:miter lim="800000"/>
            <a:headEnd/>
            <a:tailEnd/>
          </a:ln>
        </p:spPr>
        <p:txBody>
          <a:bodyPr/>
          <a:lstStyle/>
          <a:p>
            <a:pPr marL="171450" indent="-171450">
              <a:buFont typeface="Arial" panose="020B0604020202020204" pitchFamily="34" charset="0"/>
              <a:buChar char="•"/>
            </a:pPr>
            <a:r>
              <a:rPr lang="de-DE" sz="1200" b="1" dirty="0" smtClean="0"/>
              <a:t>Kanaleingang höher wie Straße in Vikar-Schuhmacherstr.</a:t>
            </a:r>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r>
              <a:rPr lang="de-DE" sz="1200" b="1" dirty="0" smtClean="0"/>
              <a:t>Bessere Maßnahmen zur Geschwindigkeitsreduzierung am Ortseingang </a:t>
            </a:r>
            <a:r>
              <a:rPr lang="de-DE" sz="1200" b="1" dirty="0" err="1" smtClean="0"/>
              <a:t>Ramrath</a:t>
            </a:r>
            <a:r>
              <a:rPr lang="de-DE" sz="1200" b="1" dirty="0" smtClean="0"/>
              <a:t>-Ost</a:t>
            </a:r>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r>
              <a:rPr lang="de-DE" sz="1200" b="1" dirty="0" smtClean="0"/>
              <a:t>Schneeräumung verbessern und früher starten auch auf Gemeindestraßen</a:t>
            </a:r>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r>
              <a:rPr lang="de-DE" sz="1200" b="1" dirty="0" smtClean="0"/>
              <a:t>Tempomessung </a:t>
            </a:r>
            <a:r>
              <a:rPr lang="de-DE" sz="1200" b="1" dirty="0" err="1" smtClean="0"/>
              <a:t>Hellenbergstraße</a:t>
            </a:r>
            <a:endParaRPr lang="de-DE" sz="1200" b="1" dirty="0" smtClean="0"/>
          </a:p>
          <a:p>
            <a:pPr marL="171450" indent="-171450">
              <a:buFont typeface="Arial" panose="020B0604020202020204" pitchFamily="34" charset="0"/>
              <a:buChar char="•"/>
            </a:pPr>
            <a:endParaRPr lang="de-DE" sz="1200" dirty="0"/>
          </a:p>
          <a:p>
            <a:pPr marL="171450" lvl="0" indent="-171450">
              <a:buFont typeface="Arial" panose="020B0604020202020204" pitchFamily="34" charset="0"/>
              <a:buChar char="•"/>
            </a:pPr>
            <a:endParaRPr lang="de-DE" sz="1200" dirty="0"/>
          </a:p>
          <a:p>
            <a:pPr lvl="1"/>
            <a:r>
              <a:rPr lang="de-DE" sz="1200" dirty="0" smtClean="0"/>
              <a:t>	</a:t>
            </a:r>
            <a:endParaRPr lang="de-DE" sz="1200" dirty="0"/>
          </a:p>
        </p:txBody>
      </p:sp>
      <p:sp>
        <p:nvSpPr>
          <p:cNvPr id="2" name="Titel 1"/>
          <p:cNvSpPr>
            <a:spLocks noGrp="1"/>
          </p:cNvSpPr>
          <p:nvPr>
            <p:ph type="title"/>
          </p:nvPr>
        </p:nvSpPr>
        <p:spPr>
          <a:xfrm>
            <a:off x="685800" y="332656"/>
            <a:ext cx="7772400" cy="1440160"/>
          </a:xfrm>
          <a:solidFill>
            <a:schemeClr val="bg1">
              <a:lumMod val="85000"/>
            </a:schemeClr>
          </a:solidFill>
          <a:ln>
            <a:solidFill>
              <a:schemeClr val="accent2"/>
            </a:solidFill>
          </a:ln>
        </p:spPr>
        <p:style>
          <a:lnRef idx="2">
            <a:schemeClr val="accent2"/>
          </a:lnRef>
          <a:fillRef idx="1">
            <a:schemeClr val="lt1"/>
          </a:fillRef>
          <a:effectRef idx="0">
            <a:schemeClr val="accent2"/>
          </a:effectRef>
          <a:fontRef idx="minor">
            <a:schemeClr val="dk1"/>
          </a:fontRef>
        </p:style>
        <p:txBody>
          <a:bodyPr>
            <a:normAutofit fontScale="90000"/>
          </a:bodyPr>
          <a:lstStyle/>
          <a:p>
            <a:r>
              <a:rPr lang="de-DE" dirty="0" smtClean="0"/>
              <a:t/>
            </a:r>
            <a:br>
              <a:rPr lang="de-DE" dirty="0" smtClean="0"/>
            </a:br>
            <a:r>
              <a:rPr lang="de-DE" dirty="0" smtClean="0">
                <a:latin typeface="Berlin Sans FB Demi" panose="020E0802020502020306" pitchFamily="34" charset="0"/>
              </a:rPr>
              <a:t>Handlungsfeld öffentlicher Raum </a:t>
            </a:r>
            <a:r>
              <a:rPr lang="de-DE" sz="2700" dirty="0" smtClean="0">
                <a:latin typeface="Berlin Sans FB Demi" panose="020E0802020502020306" pitchFamily="34" charset="0"/>
              </a:rPr>
              <a:t>Maßnahmenvorschläge der Bürgerinnen und Bürger</a:t>
            </a:r>
            <a:r>
              <a:rPr lang="de-DE" dirty="0" smtClean="0"/>
              <a:t/>
            </a:r>
            <a:br>
              <a:rPr lang="de-DE" dirty="0" smtClean="0"/>
            </a:br>
            <a:endParaRPr lang="de-DE" dirty="0"/>
          </a:p>
        </p:txBody>
      </p:sp>
      <p:sp>
        <p:nvSpPr>
          <p:cNvPr id="36" name="Rectangle 23"/>
          <p:cNvSpPr>
            <a:spLocks noChangeArrowheads="1"/>
          </p:cNvSpPr>
          <p:nvPr/>
        </p:nvSpPr>
        <p:spPr bwMode="auto">
          <a:xfrm>
            <a:off x="683568" y="1844824"/>
            <a:ext cx="7780810" cy="344392"/>
          </a:xfrm>
          <a:prstGeom prst="rect">
            <a:avLst/>
          </a:prstGeom>
          <a:solidFill>
            <a:schemeClr val="bg1">
              <a:lumMod val="85000"/>
            </a:schemeClr>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langfristige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39" name="Rectangle 23"/>
          <p:cNvSpPr>
            <a:spLocks noChangeArrowheads="1"/>
          </p:cNvSpPr>
          <p:nvPr/>
        </p:nvSpPr>
        <p:spPr bwMode="auto">
          <a:xfrm>
            <a:off x="4860032" y="2195391"/>
            <a:ext cx="3604346" cy="4185937"/>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r>
              <a:rPr lang="de-DE" sz="1200" dirty="0" smtClean="0"/>
              <a:t>Wird geprüft und ggf. geändert.</a:t>
            </a:r>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r>
              <a:rPr lang="de-DE" sz="1200" dirty="0" smtClean="0"/>
              <a:t>Es werden in der nächsten Zeit Tempomessungen in </a:t>
            </a:r>
            <a:r>
              <a:rPr lang="de-DE" sz="1200" dirty="0" err="1" smtClean="0"/>
              <a:t>Ramrath</a:t>
            </a:r>
            <a:r>
              <a:rPr lang="de-DE" sz="1200" dirty="0" smtClean="0"/>
              <a:t> und </a:t>
            </a:r>
            <a:r>
              <a:rPr lang="de-DE" sz="1200" dirty="0" err="1" smtClean="0"/>
              <a:t>Villau</a:t>
            </a:r>
            <a:r>
              <a:rPr lang="de-DE" sz="1200" dirty="0" smtClean="0"/>
              <a:t> vorgenommen und anschließend ausgewertet.</a:t>
            </a:r>
          </a:p>
          <a:p>
            <a:pPr lvl="0"/>
            <a:endParaRPr lang="de-DE" sz="1200" dirty="0" smtClean="0"/>
          </a:p>
          <a:p>
            <a:pPr marL="171450" lvl="0" indent="-171450">
              <a:buFont typeface="Arial" panose="020B0604020202020204" pitchFamily="34" charset="0"/>
              <a:buChar char="•"/>
            </a:pPr>
            <a:r>
              <a:rPr lang="de-DE" sz="1200" dirty="0" smtClean="0"/>
              <a:t>Auf Grund eines Ratsbeschlusses werden nur noch verkehrswichtige und gefährliche Straßen geräumt und gestreut.</a:t>
            </a:r>
          </a:p>
          <a:p>
            <a:pPr marL="171450" lvl="0" indent="-171450">
              <a:buFont typeface="Arial" panose="020B0604020202020204" pitchFamily="34" charset="0"/>
              <a:buChar char="•"/>
            </a:pPr>
            <a:endParaRPr lang="de-DE" sz="1200" dirty="0"/>
          </a:p>
          <a:p>
            <a:pPr marL="171450" indent="-171450">
              <a:buFont typeface="Arial" panose="020B0604020202020204" pitchFamily="34" charset="0"/>
              <a:buChar char="•"/>
            </a:pPr>
            <a:r>
              <a:rPr lang="de-DE" sz="1200" dirty="0"/>
              <a:t>Es werden in der nächsten Zeit Tempomessungen in </a:t>
            </a:r>
            <a:r>
              <a:rPr lang="de-DE" sz="1200" dirty="0" err="1"/>
              <a:t>Ramrath</a:t>
            </a:r>
            <a:r>
              <a:rPr lang="de-DE" sz="1200" dirty="0"/>
              <a:t> und </a:t>
            </a:r>
            <a:r>
              <a:rPr lang="de-DE" sz="1200" dirty="0" err="1"/>
              <a:t>Villau</a:t>
            </a:r>
            <a:r>
              <a:rPr lang="de-DE" sz="1200" dirty="0"/>
              <a:t> vorgenommen und anschließend ausgewertet</a:t>
            </a:r>
            <a:r>
              <a:rPr lang="de-DE" sz="1200" dirty="0" smtClean="0"/>
              <a:t>.</a:t>
            </a:r>
            <a:endParaRPr lang="de-DE" sz="1200" dirty="0"/>
          </a:p>
        </p:txBody>
      </p:sp>
    </p:spTree>
    <p:extLst>
      <p:ext uri="{BB962C8B-B14F-4D97-AF65-F5344CB8AC3E}">
        <p14:creationId xmlns:p14="http://schemas.microsoft.com/office/powerpoint/2010/main" val="34016456"/>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95" name="Rectangle 23"/>
          <p:cNvSpPr>
            <a:spLocks noChangeArrowheads="1"/>
          </p:cNvSpPr>
          <p:nvPr/>
        </p:nvSpPr>
        <p:spPr bwMode="auto">
          <a:xfrm>
            <a:off x="679620" y="2205668"/>
            <a:ext cx="3748879" cy="1529162"/>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endParaRPr lang="de-DE" sz="1200" b="1" dirty="0" smtClean="0"/>
          </a:p>
          <a:p>
            <a:pPr marL="171450" lvl="0" indent="-171450">
              <a:buFont typeface="Arial" panose="020B0604020202020204" pitchFamily="34" charset="0"/>
              <a:buChar char="•"/>
            </a:pPr>
            <a:r>
              <a:rPr lang="de-DE" sz="1200" b="1" smtClean="0"/>
              <a:t>Absprache </a:t>
            </a:r>
            <a:r>
              <a:rPr lang="de-DE" sz="1200" b="1" dirty="0"/>
              <a:t>mit Busverkehr Rheinland über Einsatz der Busse zu Schulzeiten nach Neuss- ein drittel der Schüler müssen im Moment während der Fahrt </a:t>
            </a:r>
            <a:r>
              <a:rPr lang="de-DE" sz="1200" b="1" dirty="0" smtClean="0"/>
              <a:t>stehen</a:t>
            </a:r>
            <a:endParaRPr lang="de-DE" sz="1200" b="1" dirty="0"/>
          </a:p>
        </p:txBody>
      </p:sp>
      <p:sp>
        <p:nvSpPr>
          <p:cNvPr id="2" name="Titel 1"/>
          <p:cNvSpPr>
            <a:spLocks noGrp="1"/>
          </p:cNvSpPr>
          <p:nvPr>
            <p:ph type="title"/>
          </p:nvPr>
        </p:nvSpPr>
        <p:spPr>
          <a:xfrm>
            <a:off x="685800" y="322822"/>
            <a:ext cx="7772400" cy="1440160"/>
          </a:xfrm>
          <a:solidFill>
            <a:srgbClr val="FFCCCC"/>
          </a:solidFill>
        </p:spPr>
        <p:style>
          <a:lnRef idx="2">
            <a:schemeClr val="accent2"/>
          </a:lnRef>
          <a:fillRef idx="1">
            <a:schemeClr val="lt1"/>
          </a:fillRef>
          <a:effectRef idx="0">
            <a:schemeClr val="accent2"/>
          </a:effectRef>
          <a:fontRef idx="minor">
            <a:schemeClr val="dk1"/>
          </a:fontRef>
        </p:style>
        <p:txBody>
          <a:bodyPr>
            <a:normAutofit fontScale="90000"/>
          </a:bodyPr>
          <a:lstStyle/>
          <a:p>
            <a:r>
              <a:rPr lang="de-DE" dirty="0" smtClean="0"/>
              <a:t/>
            </a:r>
            <a:br>
              <a:rPr lang="de-DE" dirty="0" smtClean="0"/>
            </a:br>
            <a:r>
              <a:rPr lang="de-DE" dirty="0" smtClean="0">
                <a:latin typeface="Berlin Sans FB Demi" panose="020E0802020502020306" pitchFamily="34" charset="0"/>
              </a:rPr>
              <a:t>Handlungsfeld Daseinsvorsorge</a:t>
            </a:r>
            <a:br>
              <a:rPr lang="de-DE" dirty="0" smtClean="0">
                <a:latin typeface="Berlin Sans FB Demi" panose="020E0802020502020306" pitchFamily="34" charset="0"/>
              </a:rPr>
            </a:br>
            <a:r>
              <a:rPr lang="de-DE" sz="2700" dirty="0" smtClean="0">
                <a:latin typeface="Berlin Sans FB Demi" panose="020E0802020502020306" pitchFamily="34" charset="0"/>
              </a:rPr>
              <a:t>Maßnahmenvorschläge der Bürgerinnen und Bürger</a:t>
            </a:r>
            <a:r>
              <a:rPr lang="de-DE" dirty="0" smtClean="0"/>
              <a:t/>
            </a:r>
            <a:br>
              <a:rPr lang="de-DE" dirty="0" smtClean="0"/>
            </a:br>
            <a:endParaRPr lang="de-DE" dirty="0"/>
          </a:p>
        </p:txBody>
      </p:sp>
      <p:sp>
        <p:nvSpPr>
          <p:cNvPr id="36" name="Rectangle 23"/>
          <p:cNvSpPr>
            <a:spLocks noChangeArrowheads="1"/>
          </p:cNvSpPr>
          <p:nvPr/>
        </p:nvSpPr>
        <p:spPr bwMode="auto">
          <a:xfrm>
            <a:off x="679622" y="1860472"/>
            <a:ext cx="7780810" cy="344392"/>
          </a:xfrm>
          <a:prstGeom prst="rect">
            <a:avLst/>
          </a:prstGeom>
          <a:solidFill>
            <a:srgbClr val="FFCCCC"/>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kurzfristige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39" name="Rectangle 23"/>
          <p:cNvSpPr>
            <a:spLocks noChangeArrowheads="1"/>
          </p:cNvSpPr>
          <p:nvPr/>
        </p:nvSpPr>
        <p:spPr bwMode="auto">
          <a:xfrm>
            <a:off x="4427985" y="2205667"/>
            <a:ext cx="4032448" cy="1871405"/>
          </a:xfrm>
          <a:prstGeom prst="rect">
            <a:avLst/>
          </a:prstGeom>
          <a:solidFill>
            <a:schemeClr val="bg1"/>
          </a:solidFill>
          <a:ln w="19050">
            <a:solidFill>
              <a:schemeClr val="accent2"/>
            </a:solidFill>
            <a:miter lim="800000"/>
            <a:headEnd/>
            <a:tailEnd/>
          </a:ln>
        </p:spPr>
        <p:txBody>
          <a:bodyPr/>
          <a:lstStyle/>
          <a:p>
            <a:pPr lvl="0"/>
            <a:endParaRPr lang="de-DE" altLang="de-DE" sz="1200" dirty="0" smtClean="0">
              <a:solidFill>
                <a:schemeClr val="dk1"/>
              </a:solidFill>
            </a:endParaRPr>
          </a:p>
          <a:p>
            <a:pPr marL="171450" lvl="0" indent="-171450">
              <a:buFont typeface="Arial" panose="020B0604020202020204" pitchFamily="34" charset="0"/>
              <a:buChar char="•"/>
            </a:pPr>
            <a:r>
              <a:rPr lang="de-DE" altLang="de-DE" sz="1200" dirty="0" smtClean="0">
                <a:solidFill>
                  <a:schemeClr val="dk1"/>
                </a:solidFill>
              </a:rPr>
              <a:t>Momentan sind für den Schulbusverkehr keine Sitzplätze für alle Fahrgäste vorgesehen.</a:t>
            </a:r>
          </a:p>
        </p:txBody>
      </p:sp>
      <p:sp>
        <p:nvSpPr>
          <p:cNvPr id="10" name="Rectangle 23"/>
          <p:cNvSpPr>
            <a:spLocks noChangeArrowheads="1"/>
          </p:cNvSpPr>
          <p:nvPr/>
        </p:nvSpPr>
        <p:spPr bwMode="auto">
          <a:xfrm>
            <a:off x="679621" y="3562633"/>
            <a:ext cx="7780810" cy="344392"/>
          </a:xfrm>
          <a:prstGeom prst="rect">
            <a:avLst/>
          </a:prstGeom>
          <a:solidFill>
            <a:srgbClr val="FFCCCC"/>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mittelfristige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12" name="Rectangle 23"/>
          <p:cNvSpPr>
            <a:spLocks noChangeArrowheads="1"/>
          </p:cNvSpPr>
          <p:nvPr/>
        </p:nvSpPr>
        <p:spPr bwMode="auto">
          <a:xfrm>
            <a:off x="679621" y="3907025"/>
            <a:ext cx="3748879" cy="2762335"/>
          </a:xfrm>
          <a:prstGeom prst="rect">
            <a:avLst/>
          </a:prstGeom>
          <a:solidFill>
            <a:schemeClr val="bg1"/>
          </a:solidFill>
          <a:ln w="19050">
            <a:solidFill>
              <a:schemeClr val="accent2"/>
            </a:solidFill>
            <a:miter lim="800000"/>
            <a:headEnd/>
            <a:tailEnd/>
          </a:ln>
        </p:spPr>
        <p:txBody>
          <a:bodyPr/>
          <a:lstStyle/>
          <a:p>
            <a:pPr marL="171450" indent="-171450">
              <a:buFont typeface="Arial" panose="020B0604020202020204" pitchFamily="34" charset="0"/>
              <a:buChar char="•"/>
            </a:pPr>
            <a:r>
              <a:rPr lang="de-DE" sz="1200" b="1" dirty="0"/>
              <a:t>Regenüberdachung für Bushaltestellen </a:t>
            </a:r>
            <a:r>
              <a:rPr lang="de-DE" sz="1200" b="1" dirty="0" err="1"/>
              <a:t>Lambertusstr</a:t>
            </a:r>
            <a:r>
              <a:rPr lang="de-DE" sz="1200" b="1" dirty="0"/>
              <a:t>. (beidseitig</a:t>
            </a:r>
            <a:r>
              <a:rPr lang="de-DE" sz="1200" b="1" dirty="0" smtClean="0"/>
              <a:t>)</a:t>
            </a:r>
          </a:p>
          <a:p>
            <a:pPr marL="171450" lvl="0" indent="-171450">
              <a:buFont typeface="Arial" panose="020B0604020202020204" pitchFamily="34" charset="0"/>
              <a:buChar char="•"/>
            </a:pPr>
            <a:endParaRPr lang="de-DE" sz="1200" b="1" dirty="0"/>
          </a:p>
          <a:p>
            <a:pPr marL="171450" lvl="0" indent="-171450">
              <a:buFont typeface="Arial" panose="020B0604020202020204" pitchFamily="34" charset="0"/>
              <a:buChar char="•"/>
            </a:pPr>
            <a:endParaRPr lang="de-DE" sz="1200" b="1" dirty="0" smtClean="0"/>
          </a:p>
          <a:p>
            <a:pPr marL="171450" lvl="0" indent="-171450">
              <a:buFont typeface="Arial" panose="020B0604020202020204" pitchFamily="34" charset="0"/>
              <a:buChar char="•"/>
            </a:pPr>
            <a:endParaRPr lang="de-DE" sz="1200" b="1" dirty="0" smtClean="0"/>
          </a:p>
          <a:p>
            <a:pPr marL="171450" lvl="0" indent="-171450">
              <a:buFont typeface="Arial" panose="020B0604020202020204" pitchFamily="34" charset="0"/>
              <a:buChar char="•"/>
            </a:pPr>
            <a:r>
              <a:rPr lang="de-DE" sz="1200" b="1" dirty="0" smtClean="0"/>
              <a:t>Allgemein bessere Busanbindung</a:t>
            </a:r>
          </a:p>
          <a:p>
            <a:pPr marL="628650" lvl="1" indent="-171450">
              <a:buFont typeface="Arial" panose="020B0604020202020204" pitchFamily="34" charset="0"/>
              <a:buChar char="•"/>
            </a:pPr>
            <a:r>
              <a:rPr lang="de-DE" sz="1200" b="1" dirty="0" smtClean="0"/>
              <a:t>Busverbindung Richtung RK </a:t>
            </a:r>
            <a:r>
              <a:rPr lang="de-DE" sz="1200" b="1" dirty="0" err="1" smtClean="0"/>
              <a:t>Bf</a:t>
            </a:r>
            <a:r>
              <a:rPr lang="de-DE" sz="1200" b="1" dirty="0" smtClean="0"/>
              <a:t>: Verlängerung Linie 872 (erst durch </a:t>
            </a:r>
            <a:r>
              <a:rPr lang="de-DE" sz="1200" b="1" dirty="0" err="1" smtClean="0"/>
              <a:t>Remrath</a:t>
            </a:r>
            <a:r>
              <a:rPr lang="de-DE" sz="1200" b="1" dirty="0" smtClean="0"/>
              <a:t>/ </a:t>
            </a:r>
            <a:r>
              <a:rPr lang="de-DE" sz="1200" b="1" dirty="0" err="1" smtClean="0"/>
              <a:t>Villau</a:t>
            </a:r>
            <a:r>
              <a:rPr lang="de-DE" sz="1200" b="1" dirty="0" smtClean="0"/>
              <a:t>, </a:t>
            </a:r>
            <a:r>
              <a:rPr lang="de-DE" sz="1200" b="1" dirty="0" err="1" smtClean="0"/>
              <a:t>Hoeningen</a:t>
            </a:r>
            <a:r>
              <a:rPr lang="de-DE" sz="1200" b="1" dirty="0" smtClean="0"/>
              <a:t> dann Richtung </a:t>
            </a:r>
            <a:r>
              <a:rPr lang="de-DE" sz="1200" b="1" dirty="0" err="1" smtClean="0"/>
              <a:t>Oekoven</a:t>
            </a:r>
            <a:r>
              <a:rPr lang="de-DE" sz="1200" b="1" dirty="0" smtClean="0"/>
              <a:t>)</a:t>
            </a:r>
          </a:p>
          <a:p>
            <a:pPr marL="628650" lvl="1" indent="-171450">
              <a:buFont typeface="Arial" panose="020B0604020202020204" pitchFamily="34" charset="0"/>
              <a:buChar char="•"/>
            </a:pPr>
            <a:r>
              <a:rPr lang="de-DE" sz="1200" b="1" dirty="0" smtClean="0"/>
              <a:t>Sonntag ohne ÖPNV stellt große Probleme für Senioren und Alleinstehende dar</a:t>
            </a:r>
          </a:p>
          <a:p>
            <a:pPr marL="171450" indent="-171450">
              <a:buFont typeface="Arial" panose="020B0604020202020204" pitchFamily="34" charset="0"/>
              <a:buChar char="•"/>
            </a:pPr>
            <a:endParaRPr lang="de-DE" sz="1200" b="1" dirty="0" smtClean="0"/>
          </a:p>
          <a:p>
            <a:pPr marL="171450" indent="-171450">
              <a:buFont typeface="Arial" panose="020B0604020202020204" pitchFamily="34" charset="0"/>
              <a:buChar char="•"/>
            </a:pPr>
            <a:r>
              <a:rPr lang="de-DE" sz="1200" b="1" dirty="0" smtClean="0"/>
              <a:t>Verbesserung </a:t>
            </a:r>
            <a:r>
              <a:rPr lang="de-DE" sz="1200" b="1" dirty="0"/>
              <a:t>der Busverbindung nach Neuss</a:t>
            </a:r>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endParaRPr lang="de-DE" sz="1200" dirty="0"/>
          </a:p>
          <a:p>
            <a:pPr lvl="0"/>
            <a:endParaRPr lang="de-DE" sz="1200" dirty="0"/>
          </a:p>
        </p:txBody>
      </p:sp>
      <p:sp>
        <p:nvSpPr>
          <p:cNvPr id="13" name="Rectangle 23"/>
          <p:cNvSpPr>
            <a:spLocks noChangeArrowheads="1"/>
          </p:cNvSpPr>
          <p:nvPr/>
        </p:nvSpPr>
        <p:spPr bwMode="auto">
          <a:xfrm>
            <a:off x="4427985" y="3907025"/>
            <a:ext cx="4032447" cy="2762336"/>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r>
              <a:rPr lang="de-DE" sz="1200" dirty="0" smtClean="0"/>
              <a:t>Bis </a:t>
            </a:r>
            <a:r>
              <a:rPr lang="de-DE" sz="1200" dirty="0"/>
              <a:t>2022 </a:t>
            </a:r>
            <a:r>
              <a:rPr lang="de-DE" sz="1200" dirty="0" smtClean="0"/>
              <a:t>sollen </a:t>
            </a:r>
            <a:r>
              <a:rPr lang="de-DE" sz="1200" dirty="0"/>
              <a:t>alle Haltestellen barrierefrei ausgebaut werden. Ob in diesem Zuge auch Wartehallen aufgestellt werden können, muss im Einzelfall geprüft werden. Hier ist teilweise sehr wenig Platz.</a:t>
            </a:r>
            <a:endParaRPr lang="de-DE" altLang="de-DE" sz="1200" dirty="0">
              <a:solidFill>
                <a:schemeClr val="dk1"/>
              </a:solidFill>
            </a:endParaRPr>
          </a:p>
          <a:p>
            <a:endParaRPr lang="de-DE" sz="1200" dirty="0"/>
          </a:p>
          <a:p>
            <a:pPr marL="171450" indent="-171450">
              <a:buFont typeface="Arial" panose="020B0604020202020204" pitchFamily="34" charset="0"/>
              <a:buChar char="•"/>
            </a:pPr>
            <a:r>
              <a:rPr lang="de-DE" sz="1200" dirty="0" smtClean="0"/>
              <a:t>Veränderungen </a:t>
            </a:r>
            <a:r>
              <a:rPr lang="de-DE" sz="1200" dirty="0"/>
              <a:t>der Buslinien </a:t>
            </a:r>
            <a:r>
              <a:rPr lang="de-DE" sz="1200" dirty="0" smtClean="0"/>
              <a:t>wurden intensiv </a:t>
            </a:r>
            <a:r>
              <a:rPr lang="de-DE" sz="1200" dirty="0"/>
              <a:t>geprüft. </a:t>
            </a:r>
            <a:r>
              <a:rPr lang="de-DE" sz="1200" dirty="0" smtClean="0"/>
              <a:t>Ein </a:t>
            </a:r>
            <a:r>
              <a:rPr lang="de-DE" sz="1200" dirty="0"/>
              <a:t>Eingriff in das Liniensystem auf </a:t>
            </a:r>
            <a:r>
              <a:rPr lang="de-DE" sz="1200" dirty="0" err="1"/>
              <a:t>Rommerskirchener</a:t>
            </a:r>
            <a:r>
              <a:rPr lang="de-DE" sz="1200" dirty="0"/>
              <a:t> Gebiet kann momentan wegen der überörtlich betriebsplanerischen und finanziellen Bindungen </a:t>
            </a:r>
            <a:r>
              <a:rPr lang="de-DE" sz="1200" dirty="0" smtClean="0"/>
              <a:t>nicht verfolgt werden. Der Rat der Gemeinde hat sich daher für ein sogenanntes Ortsbussystem entschieden.</a:t>
            </a:r>
          </a:p>
          <a:p>
            <a:pPr marL="171450" indent="-171450">
              <a:buFont typeface="Arial" panose="020B0604020202020204" pitchFamily="34" charset="0"/>
              <a:buChar char="•"/>
            </a:pPr>
            <a:endParaRPr lang="de-DE" sz="1200" dirty="0"/>
          </a:p>
          <a:p>
            <a:pPr marL="171450" lvl="0" indent="-171450">
              <a:buFont typeface="Arial" panose="020B0604020202020204" pitchFamily="34" charset="0"/>
              <a:buChar char="•"/>
            </a:pPr>
            <a:r>
              <a:rPr lang="de-DE" sz="1200" dirty="0"/>
              <a:t>Die Gemeinde arbeitet an einer Verbesserung des ÖPNV in </a:t>
            </a:r>
            <a:r>
              <a:rPr lang="de-DE" sz="1200" dirty="0" err="1"/>
              <a:t>Rommerskirchen</a:t>
            </a:r>
            <a:r>
              <a:rPr lang="de-DE" sz="1200" dirty="0"/>
              <a:t>. Dies gestaltet sich anhand der Vielzahl von Akteuren (BVR, Rhein - Kreis Neuss etc.) als schwierig</a:t>
            </a:r>
            <a:r>
              <a:rPr lang="de-DE" sz="1200" dirty="0" smtClean="0"/>
              <a:t>.</a:t>
            </a:r>
            <a:endParaRPr lang="de-DE" altLang="de-DE" sz="1200" dirty="0">
              <a:solidFill>
                <a:schemeClr val="dk1"/>
              </a:solidFill>
            </a:endParaRPr>
          </a:p>
        </p:txBody>
      </p:sp>
    </p:spTree>
    <p:extLst>
      <p:ext uri="{BB962C8B-B14F-4D97-AF65-F5344CB8AC3E}">
        <p14:creationId xmlns:p14="http://schemas.microsoft.com/office/powerpoint/2010/main" val="2174059436"/>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95" name="Rectangle 23"/>
          <p:cNvSpPr>
            <a:spLocks noChangeArrowheads="1"/>
          </p:cNvSpPr>
          <p:nvPr/>
        </p:nvSpPr>
        <p:spPr bwMode="auto">
          <a:xfrm>
            <a:off x="679620" y="2205668"/>
            <a:ext cx="3748879" cy="1529162"/>
          </a:xfrm>
          <a:prstGeom prst="rect">
            <a:avLst/>
          </a:prstGeom>
          <a:solidFill>
            <a:schemeClr val="bg1"/>
          </a:solidFill>
          <a:ln w="19050">
            <a:solidFill>
              <a:schemeClr val="accent2"/>
            </a:solidFill>
            <a:miter lim="800000"/>
            <a:headEnd/>
            <a:tailEnd/>
          </a:ln>
        </p:spPr>
        <p:txBody>
          <a:bodyPr/>
          <a:lstStyle/>
          <a:p>
            <a:pPr lvl="0"/>
            <a:endParaRPr lang="de-DE" sz="1200" dirty="0"/>
          </a:p>
        </p:txBody>
      </p:sp>
      <p:sp>
        <p:nvSpPr>
          <p:cNvPr id="2" name="Titel 1"/>
          <p:cNvSpPr>
            <a:spLocks noGrp="1"/>
          </p:cNvSpPr>
          <p:nvPr>
            <p:ph type="title"/>
          </p:nvPr>
        </p:nvSpPr>
        <p:spPr>
          <a:xfrm>
            <a:off x="685800" y="322822"/>
            <a:ext cx="7772400" cy="1440160"/>
          </a:xfrm>
          <a:solidFill>
            <a:srgbClr val="FFCCCC"/>
          </a:solidFill>
        </p:spPr>
        <p:style>
          <a:lnRef idx="2">
            <a:schemeClr val="accent2"/>
          </a:lnRef>
          <a:fillRef idx="1">
            <a:schemeClr val="lt1"/>
          </a:fillRef>
          <a:effectRef idx="0">
            <a:schemeClr val="accent2"/>
          </a:effectRef>
          <a:fontRef idx="minor">
            <a:schemeClr val="dk1"/>
          </a:fontRef>
        </p:style>
        <p:txBody>
          <a:bodyPr>
            <a:normAutofit fontScale="90000"/>
          </a:bodyPr>
          <a:lstStyle/>
          <a:p>
            <a:r>
              <a:rPr lang="de-DE" dirty="0" smtClean="0"/>
              <a:t/>
            </a:r>
            <a:br>
              <a:rPr lang="de-DE" dirty="0" smtClean="0"/>
            </a:br>
            <a:r>
              <a:rPr lang="de-DE" dirty="0" smtClean="0">
                <a:latin typeface="Berlin Sans FB Demi" panose="020E0802020502020306" pitchFamily="34" charset="0"/>
              </a:rPr>
              <a:t>Handlungsfeld Daseinsvorsorge</a:t>
            </a:r>
            <a:br>
              <a:rPr lang="de-DE" dirty="0" smtClean="0">
                <a:latin typeface="Berlin Sans FB Demi" panose="020E0802020502020306" pitchFamily="34" charset="0"/>
              </a:rPr>
            </a:br>
            <a:r>
              <a:rPr lang="de-DE" sz="2700" dirty="0" smtClean="0">
                <a:latin typeface="Berlin Sans FB Demi" panose="020E0802020502020306" pitchFamily="34" charset="0"/>
              </a:rPr>
              <a:t>Maßnahmenvorschläge der Bürgerinnen und Bürger</a:t>
            </a:r>
            <a:r>
              <a:rPr lang="de-DE" dirty="0" smtClean="0"/>
              <a:t/>
            </a:r>
            <a:br>
              <a:rPr lang="de-DE" dirty="0" smtClean="0"/>
            </a:br>
            <a:endParaRPr lang="de-DE" dirty="0"/>
          </a:p>
        </p:txBody>
      </p:sp>
      <p:sp>
        <p:nvSpPr>
          <p:cNvPr id="36" name="Rectangle 23"/>
          <p:cNvSpPr>
            <a:spLocks noChangeArrowheads="1"/>
          </p:cNvSpPr>
          <p:nvPr/>
        </p:nvSpPr>
        <p:spPr bwMode="auto">
          <a:xfrm>
            <a:off x="679622" y="1860472"/>
            <a:ext cx="7780810" cy="344392"/>
          </a:xfrm>
          <a:prstGeom prst="rect">
            <a:avLst/>
          </a:prstGeom>
          <a:solidFill>
            <a:srgbClr val="FFCCCC"/>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kurzfristige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39" name="Rectangle 23"/>
          <p:cNvSpPr>
            <a:spLocks noChangeArrowheads="1"/>
          </p:cNvSpPr>
          <p:nvPr/>
        </p:nvSpPr>
        <p:spPr bwMode="auto">
          <a:xfrm>
            <a:off x="4427985" y="2205667"/>
            <a:ext cx="4032448" cy="1871405"/>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endParaRPr lang="de-DE" altLang="de-DE" sz="1200" dirty="0" smtClean="0">
              <a:solidFill>
                <a:schemeClr val="dk1"/>
              </a:solidFill>
            </a:endParaRPr>
          </a:p>
        </p:txBody>
      </p:sp>
      <p:sp>
        <p:nvSpPr>
          <p:cNvPr id="10" name="Rectangle 23"/>
          <p:cNvSpPr>
            <a:spLocks noChangeArrowheads="1"/>
          </p:cNvSpPr>
          <p:nvPr/>
        </p:nvSpPr>
        <p:spPr bwMode="auto">
          <a:xfrm>
            <a:off x="679621" y="3562633"/>
            <a:ext cx="7780810" cy="344392"/>
          </a:xfrm>
          <a:prstGeom prst="rect">
            <a:avLst/>
          </a:prstGeom>
          <a:solidFill>
            <a:srgbClr val="FFCCCC"/>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mittelfristige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12" name="Rectangle 23"/>
          <p:cNvSpPr>
            <a:spLocks noChangeArrowheads="1"/>
          </p:cNvSpPr>
          <p:nvPr/>
        </p:nvSpPr>
        <p:spPr bwMode="auto">
          <a:xfrm>
            <a:off x="679621" y="3907025"/>
            <a:ext cx="3748879" cy="2762335"/>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endParaRPr lang="de-DE" sz="1200" dirty="0" smtClean="0"/>
          </a:p>
          <a:p>
            <a:pPr marL="171450" lvl="0" indent="-171450">
              <a:buFont typeface="Arial" panose="020B0604020202020204" pitchFamily="34" charset="0"/>
              <a:buChar char="•"/>
            </a:pPr>
            <a:r>
              <a:rPr lang="de-DE" sz="1200" b="1" dirty="0" smtClean="0"/>
              <a:t>Modernisierung des Spielplatzes in </a:t>
            </a:r>
            <a:r>
              <a:rPr lang="de-DE" sz="1200" b="1" dirty="0" err="1" smtClean="0"/>
              <a:t>Ramrath</a:t>
            </a:r>
            <a:endParaRPr lang="de-DE" sz="1200" b="1" dirty="0" smtClean="0"/>
          </a:p>
          <a:p>
            <a:pPr marL="171450" lvl="0" indent="-171450">
              <a:buFont typeface="Arial" panose="020B0604020202020204" pitchFamily="34" charset="0"/>
              <a:buChar char="•"/>
            </a:pPr>
            <a:endParaRPr lang="de-DE" sz="1200" b="1" dirty="0" smtClean="0"/>
          </a:p>
          <a:p>
            <a:pPr marL="171450" lvl="0" indent="-171450">
              <a:buFont typeface="Arial" panose="020B0604020202020204" pitchFamily="34" charset="0"/>
              <a:buChar char="•"/>
            </a:pPr>
            <a:endParaRPr lang="de-DE" sz="1200" b="1" dirty="0" smtClean="0"/>
          </a:p>
          <a:p>
            <a:pPr marL="171450" lvl="0" indent="-171450">
              <a:buFont typeface="Arial" panose="020B0604020202020204" pitchFamily="34" charset="0"/>
              <a:buChar char="•"/>
            </a:pPr>
            <a:endParaRPr lang="de-DE" sz="1200" b="1" dirty="0"/>
          </a:p>
          <a:p>
            <a:pPr marL="171450" lvl="0" indent="-171450">
              <a:buFont typeface="Arial" panose="020B0604020202020204" pitchFamily="34" charset="0"/>
              <a:buChar char="•"/>
            </a:pPr>
            <a:endParaRPr lang="de-DE" sz="1200" b="1" dirty="0" smtClean="0"/>
          </a:p>
          <a:p>
            <a:pPr marL="171450" lvl="0" indent="-171450">
              <a:buFont typeface="Arial" panose="020B0604020202020204" pitchFamily="34" charset="0"/>
              <a:buChar char="•"/>
            </a:pPr>
            <a:r>
              <a:rPr lang="de-DE" sz="1200" b="1" dirty="0" smtClean="0"/>
              <a:t>Keine Verbesserung des Internets nach Glasfaseranschluss</a:t>
            </a:r>
            <a:endParaRPr lang="de-DE" sz="1200" b="1" dirty="0"/>
          </a:p>
        </p:txBody>
      </p:sp>
      <p:sp>
        <p:nvSpPr>
          <p:cNvPr id="13" name="Rectangle 23"/>
          <p:cNvSpPr>
            <a:spLocks noChangeArrowheads="1"/>
          </p:cNvSpPr>
          <p:nvPr/>
        </p:nvSpPr>
        <p:spPr bwMode="auto">
          <a:xfrm>
            <a:off x="4427986" y="3907025"/>
            <a:ext cx="4032445" cy="2762335"/>
          </a:xfrm>
          <a:prstGeom prst="rect">
            <a:avLst/>
          </a:prstGeom>
          <a:solidFill>
            <a:schemeClr val="bg1"/>
          </a:solidFill>
          <a:ln w="19050">
            <a:solidFill>
              <a:schemeClr val="accent2"/>
            </a:solidFill>
            <a:miter lim="800000"/>
            <a:headEnd/>
            <a:tailEnd/>
          </a:ln>
        </p:spPr>
        <p:txBody>
          <a:bodyPr/>
          <a:lstStyle/>
          <a:p>
            <a:pPr marL="171450" indent="-171450">
              <a:buFont typeface="Arial" panose="020B0604020202020204" pitchFamily="34" charset="0"/>
              <a:buChar char="•"/>
            </a:pPr>
            <a:endParaRPr lang="de-DE" altLang="de-DE" sz="1200" dirty="0" smtClean="0">
              <a:solidFill>
                <a:schemeClr val="dk1"/>
              </a:solidFill>
            </a:endParaRPr>
          </a:p>
          <a:p>
            <a:pPr marL="171450" indent="-171450">
              <a:buFont typeface="Arial" panose="020B0604020202020204" pitchFamily="34" charset="0"/>
              <a:buChar char="•"/>
            </a:pPr>
            <a:r>
              <a:rPr lang="de-DE" sz="1200" dirty="0" smtClean="0"/>
              <a:t>Die </a:t>
            </a:r>
            <a:r>
              <a:rPr lang="de-DE" sz="1200" dirty="0"/>
              <a:t>Spielgeräte auf dem Spielplatz </a:t>
            </a:r>
            <a:r>
              <a:rPr lang="de-DE" sz="1200" dirty="0" err="1"/>
              <a:t>Ramrath</a:t>
            </a:r>
            <a:r>
              <a:rPr lang="de-DE" sz="1200" dirty="0"/>
              <a:t> werden noch überarbeitet und saniert. Im Rahmen der zur Verfügung stehenden Haushaltsmittel kann ggfls. in 2019 der Platz noch ergänzt werden</a:t>
            </a:r>
            <a:r>
              <a:rPr lang="de-DE" sz="1200" dirty="0" smtClean="0"/>
              <a:t>.</a:t>
            </a:r>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r>
              <a:rPr lang="de-DE" sz="1200" dirty="0" smtClean="0"/>
              <a:t>Hierzu wird mit dem zuständigen Unternehmen Kontakt aufgenommen. </a:t>
            </a:r>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sz="1200" dirty="0"/>
          </a:p>
          <a:p>
            <a:pPr marL="171450" indent="-171450">
              <a:buFont typeface="Arial" panose="020B0604020202020204" pitchFamily="34" charset="0"/>
              <a:buChar char="•"/>
            </a:pPr>
            <a:endParaRPr lang="de-DE" altLang="de-DE" sz="1200" dirty="0">
              <a:solidFill>
                <a:schemeClr val="dk1"/>
              </a:solidFill>
            </a:endParaRPr>
          </a:p>
        </p:txBody>
      </p:sp>
    </p:spTree>
    <p:extLst>
      <p:ext uri="{BB962C8B-B14F-4D97-AF65-F5344CB8AC3E}">
        <p14:creationId xmlns:p14="http://schemas.microsoft.com/office/powerpoint/2010/main" val="528729173"/>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95" name="Rectangle 23"/>
          <p:cNvSpPr>
            <a:spLocks noChangeArrowheads="1"/>
          </p:cNvSpPr>
          <p:nvPr/>
        </p:nvSpPr>
        <p:spPr bwMode="auto">
          <a:xfrm>
            <a:off x="683567" y="2189216"/>
            <a:ext cx="3890406" cy="1311792"/>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endParaRPr lang="de-DE" sz="1200" dirty="0"/>
          </a:p>
        </p:txBody>
      </p:sp>
      <p:sp>
        <p:nvSpPr>
          <p:cNvPr id="2" name="Titel 1"/>
          <p:cNvSpPr>
            <a:spLocks noGrp="1"/>
          </p:cNvSpPr>
          <p:nvPr>
            <p:ph type="title"/>
          </p:nvPr>
        </p:nvSpPr>
        <p:spPr>
          <a:xfrm>
            <a:off x="683567" y="322822"/>
            <a:ext cx="7774633" cy="1440160"/>
          </a:xfrm>
          <a:solidFill>
            <a:schemeClr val="bg2">
              <a:lumMod val="75000"/>
            </a:schemeClr>
          </a:solidFill>
        </p:spPr>
        <p:style>
          <a:lnRef idx="2">
            <a:schemeClr val="accent2"/>
          </a:lnRef>
          <a:fillRef idx="1">
            <a:schemeClr val="lt1"/>
          </a:fillRef>
          <a:effectRef idx="0">
            <a:schemeClr val="accent2"/>
          </a:effectRef>
          <a:fontRef idx="minor">
            <a:schemeClr val="dk1"/>
          </a:fontRef>
        </p:style>
        <p:txBody>
          <a:bodyPr>
            <a:normAutofit fontScale="90000"/>
          </a:bodyPr>
          <a:lstStyle/>
          <a:p>
            <a:r>
              <a:rPr lang="de-DE" dirty="0" smtClean="0"/>
              <a:t/>
            </a:r>
            <a:br>
              <a:rPr lang="de-DE" dirty="0" smtClean="0"/>
            </a:br>
            <a:r>
              <a:rPr lang="de-DE" dirty="0" smtClean="0">
                <a:latin typeface="Berlin Sans FB Demi" panose="020E0802020502020306" pitchFamily="34" charset="0"/>
              </a:rPr>
              <a:t>Handlungsfeld Soziales Leben</a:t>
            </a:r>
            <a:br>
              <a:rPr lang="de-DE" dirty="0" smtClean="0">
                <a:latin typeface="Berlin Sans FB Demi" panose="020E0802020502020306" pitchFamily="34" charset="0"/>
              </a:rPr>
            </a:br>
            <a:r>
              <a:rPr lang="de-DE" sz="2700" dirty="0" smtClean="0">
                <a:latin typeface="Berlin Sans FB Demi" panose="020E0802020502020306" pitchFamily="34" charset="0"/>
              </a:rPr>
              <a:t>Maßnahmenvorschläge der Bürgerinnen und Bürger</a:t>
            </a:r>
            <a:r>
              <a:rPr lang="de-DE" dirty="0" smtClean="0"/>
              <a:t/>
            </a:r>
            <a:br>
              <a:rPr lang="de-DE" dirty="0" smtClean="0"/>
            </a:br>
            <a:endParaRPr lang="de-DE" dirty="0"/>
          </a:p>
        </p:txBody>
      </p:sp>
      <p:sp>
        <p:nvSpPr>
          <p:cNvPr id="36" name="Rectangle 23"/>
          <p:cNvSpPr>
            <a:spLocks noChangeArrowheads="1"/>
          </p:cNvSpPr>
          <p:nvPr/>
        </p:nvSpPr>
        <p:spPr bwMode="auto">
          <a:xfrm>
            <a:off x="683568" y="1844824"/>
            <a:ext cx="7780810" cy="344392"/>
          </a:xfrm>
          <a:prstGeom prst="rect">
            <a:avLst/>
          </a:prstGeom>
          <a:solidFill>
            <a:schemeClr val="bg2">
              <a:lumMod val="75000"/>
            </a:schemeClr>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kurzfristige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39" name="Rectangle 23"/>
          <p:cNvSpPr>
            <a:spLocks noChangeArrowheads="1"/>
          </p:cNvSpPr>
          <p:nvPr/>
        </p:nvSpPr>
        <p:spPr bwMode="auto">
          <a:xfrm>
            <a:off x="4573973" y="2189775"/>
            <a:ext cx="3890405" cy="1311233"/>
          </a:xfrm>
          <a:prstGeom prst="rect">
            <a:avLst/>
          </a:prstGeom>
          <a:solidFill>
            <a:schemeClr val="bg1"/>
          </a:solidFill>
          <a:ln w="19050">
            <a:solidFill>
              <a:schemeClr val="accent2"/>
            </a:solidFill>
            <a:miter lim="800000"/>
            <a:headEnd/>
            <a:tailEnd/>
          </a:ln>
        </p:spPr>
        <p:txBody>
          <a:bodyPr/>
          <a:lstStyle/>
          <a:p>
            <a:pPr marL="285750" indent="-285750">
              <a:buFont typeface="Arial" panose="020B0604020202020204" pitchFamily="34" charset="0"/>
              <a:buChar char="•"/>
            </a:pPr>
            <a:endParaRPr lang="de-DE" altLang="de-DE" sz="1200" dirty="0">
              <a:solidFill>
                <a:schemeClr val="dk1"/>
              </a:solidFill>
              <a:latin typeface="Berlin Sans FB Demi" panose="020E0802020502020306" pitchFamily="34" charset="0"/>
            </a:endParaRPr>
          </a:p>
          <a:p>
            <a:endParaRPr lang="de-DE" altLang="de-DE" sz="1200" dirty="0">
              <a:solidFill>
                <a:schemeClr val="dk1"/>
              </a:solidFill>
              <a:latin typeface="Berlin Sans FB Demi" panose="020E0802020502020306" pitchFamily="34" charset="0"/>
            </a:endParaRPr>
          </a:p>
          <a:p>
            <a:pPr marL="285750" indent="-285750">
              <a:buFont typeface="Arial" panose="020B0604020202020204" pitchFamily="34" charset="0"/>
              <a:buChar char="•"/>
            </a:pPr>
            <a:endParaRPr lang="de-DE" altLang="de-DE" sz="1000" dirty="0">
              <a:solidFill>
                <a:schemeClr val="dk1"/>
              </a:solidFill>
              <a:latin typeface="Berlin Sans FB Demi" panose="020E0802020502020306" pitchFamily="34" charset="0"/>
            </a:endParaRPr>
          </a:p>
        </p:txBody>
      </p:sp>
      <p:sp>
        <p:nvSpPr>
          <p:cNvPr id="10" name="Rectangle 23"/>
          <p:cNvSpPr>
            <a:spLocks noChangeArrowheads="1"/>
          </p:cNvSpPr>
          <p:nvPr/>
        </p:nvSpPr>
        <p:spPr bwMode="auto">
          <a:xfrm>
            <a:off x="683567" y="3501008"/>
            <a:ext cx="7780810" cy="344392"/>
          </a:xfrm>
          <a:prstGeom prst="rect">
            <a:avLst/>
          </a:prstGeom>
          <a:solidFill>
            <a:schemeClr val="bg2">
              <a:lumMod val="75000"/>
            </a:schemeClr>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mittelfristige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11" name="Rectangle 23"/>
          <p:cNvSpPr>
            <a:spLocks noChangeArrowheads="1"/>
          </p:cNvSpPr>
          <p:nvPr/>
        </p:nvSpPr>
        <p:spPr bwMode="auto">
          <a:xfrm>
            <a:off x="683568" y="3845399"/>
            <a:ext cx="3890406" cy="2823961"/>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r>
              <a:rPr lang="de-DE" sz="1200" b="1" dirty="0" smtClean="0"/>
              <a:t>Jugendtreff unter dem Kindergarten inklusive Veranstaltungen für Kinder unter 12 Jahren</a:t>
            </a:r>
          </a:p>
          <a:p>
            <a:pPr lvl="0"/>
            <a:endParaRPr lang="de-DE" sz="1200" b="1" dirty="0" smtClean="0"/>
          </a:p>
          <a:p>
            <a:pPr marL="171450" lvl="0" indent="-171450">
              <a:buFont typeface="Arial" panose="020B0604020202020204" pitchFamily="34" charset="0"/>
              <a:buChar char="•"/>
            </a:pPr>
            <a:r>
              <a:rPr lang="de-DE" sz="1200" b="1" dirty="0" smtClean="0"/>
              <a:t>Treffpunkte für Jugendliche (nicht Spielplatz Areal- Nähe Lambertus Kapelle- Kriegerdenkmal)</a:t>
            </a:r>
          </a:p>
          <a:p>
            <a:pPr marL="171450" lvl="0" indent="-171450">
              <a:buFont typeface="Arial" panose="020B0604020202020204" pitchFamily="34" charset="0"/>
              <a:buChar char="•"/>
            </a:pPr>
            <a:endParaRPr lang="de-DE" sz="1200" b="1" dirty="0" smtClean="0"/>
          </a:p>
          <a:p>
            <a:pPr marL="171450" lvl="0" indent="-171450">
              <a:buFont typeface="Arial" panose="020B0604020202020204" pitchFamily="34" charset="0"/>
              <a:buChar char="•"/>
            </a:pPr>
            <a:endParaRPr lang="de-DE" sz="1200" b="1" dirty="0" smtClean="0"/>
          </a:p>
          <a:p>
            <a:pPr marL="171450" lvl="0" indent="-171450">
              <a:buFont typeface="Arial" panose="020B0604020202020204" pitchFamily="34" charset="0"/>
              <a:buChar char="•"/>
            </a:pPr>
            <a:r>
              <a:rPr lang="de-DE" sz="1200" b="1" dirty="0" smtClean="0"/>
              <a:t>Gründung eines Pfadfinderstamms in Rommerskirchen</a:t>
            </a:r>
          </a:p>
          <a:p>
            <a:pPr lvl="0"/>
            <a:r>
              <a:rPr lang="de-DE" sz="1200" dirty="0" smtClean="0"/>
              <a:t>	</a:t>
            </a:r>
            <a:endParaRPr lang="de-DE" sz="1200" dirty="0"/>
          </a:p>
        </p:txBody>
      </p:sp>
      <p:sp>
        <p:nvSpPr>
          <p:cNvPr id="13" name="Rectangle 23"/>
          <p:cNvSpPr>
            <a:spLocks noChangeArrowheads="1"/>
          </p:cNvSpPr>
          <p:nvPr/>
        </p:nvSpPr>
        <p:spPr bwMode="auto">
          <a:xfrm>
            <a:off x="4564294" y="3845959"/>
            <a:ext cx="3900084" cy="2823401"/>
          </a:xfrm>
          <a:prstGeom prst="rect">
            <a:avLst/>
          </a:prstGeom>
          <a:solidFill>
            <a:schemeClr val="bg1"/>
          </a:solidFill>
          <a:ln w="19050">
            <a:solidFill>
              <a:schemeClr val="accent2"/>
            </a:solidFill>
            <a:miter lim="800000"/>
            <a:headEnd/>
            <a:tailEnd/>
          </a:ln>
        </p:spPr>
        <p:txBody>
          <a:bodyPr/>
          <a:lstStyle/>
          <a:p>
            <a:pPr marL="171450" indent="-171450">
              <a:buFont typeface="Arial" panose="020B0604020202020204" pitchFamily="34" charset="0"/>
              <a:buChar char="•"/>
            </a:pPr>
            <a:r>
              <a:rPr lang="de-DE" sz="1200" dirty="0"/>
              <a:t>Der Jugendtreff wird angefragt, entsprechende Veranstaltungen aufzunehmen</a:t>
            </a:r>
            <a:r>
              <a:rPr lang="de-DE" sz="1200" dirty="0" smtClean="0"/>
              <a:t>.</a:t>
            </a:r>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r>
              <a:rPr lang="de-DE" sz="1200" dirty="0" smtClean="0"/>
              <a:t>Beratung </a:t>
            </a:r>
            <a:r>
              <a:rPr lang="de-DE" sz="1200" dirty="0"/>
              <a:t>und Vorschläge über Treffpunkte und Angebote für Jugendliche werden auf der Jugendkonferenz </a:t>
            </a:r>
            <a:r>
              <a:rPr lang="de-DE" sz="1200" dirty="0" smtClean="0"/>
              <a:t>aufgenommen.</a:t>
            </a:r>
          </a:p>
          <a:p>
            <a:pPr marL="171450" indent="-171450">
              <a:buFont typeface="Arial" panose="020B0604020202020204" pitchFamily="34" charset="0"/>
              <a:buChar char="•"/>
            </a:pPr>
            <a:endParaRPr lang="de-DE" sz="1200" dirty="0" smtClean="0"/>
          </a:p>
          <a:p>
            <a:pPr marL="171450" indent="-171450">
              <a:buFont typeface="Arial" panose="020B0604020202020204" pitchFamily="34" charset="0"/>
              <a:buChar char="•"/>
            </a:pPr>
            <a:r>
              <a:rPr lang="de-DE" sz="1200" dirty="0" smtClean="0"/>
              <a:t>Pfadfinder </a:t>
            </a:r>
            <a:r>
              <a:rPr lang="de-DE" sz="1200" dirty="0"/>
              <a:t>sind Anliegen der </a:t>
            </a:r>
            <a:r>
              <a:rPr lang="de-DE" sz="1200" dirty="0" smtClean="0"/>
              <a:t>Kirche.</a:t>
            </a:r>
          </a:p>
          <a:p>
            <a:endParaRPr lang="de-DE" sz="1200" dirty="0" smtClean="0"/>
          </a:p>
        </p:txBody>
      </p:sp>
    </p:spTree>
    <p:extLst>
      <p:ext uri="{BB962C8B-B14F-4D97-AF65-F5344CB8AC3E}">
        <p14:creationId xmlns:p14="http://schemas.microsoft.com/office/powerpoint/2010/main" val="3189301788"/>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95" name="Rectangle 23"/>
          <p:cNvSpPr>
            <a:spLocks noChangeArrowheads="1"/>
          </p:cNvSpPr>
          <p:nvPr/>
        </p:nvSpPr>
        <p:spPr bwMode="auto">
          <a:xfrm>
            <a:off x="683567" y="2189216"/>
            <a:ext cx="3890406" cy="1311792"/>
          </a:xfrm>
          <a:prstGeom prst="rect">
            <a:avLst/>
          </a:prstGeom>
          <a:solidFill>
            <a:schemeClr val="bg1"/>
          </a:solidFill>
          <a:ln w="19050">
            <a:solidFill>
              <a:schemeClr val="accent2"/>
            </a:solidFill>
            <a:miter lim="800000"/>
            <a:headEnd/>
            <a:tailEnd/>
          </a:ln>
        </p:spPr>
        <p:txBody>
          <a:bodyPr/>
          <a:lstStyle/>
          <a:p>
            <a:pPr marL="171450" lvl="0" indent="-171450">
              <a:buFont typeface="Arial" panose="020B0604020202020204" pitchFamily="34" charset="0"/>
              <a:buChar char="•"/>
            </a:pPr>
            <a:endParaRPr lang="de-DE" sz="1200" dirty="0"/>
          </a:p>
        </p:txBody>
      </p:sp>
      <p:sp>
        <p:nvSpPr>
          <p:cNvPr id="2" name="Titel 1"/>
          <p:cNvSpPr>
            <a:spLocks noGrp="1"/>
          </p:cNvSpPr>
          <p:nvPr>
            <p:ph type="title"/>
          </p:nvPr>
        </p:nvSpPr>
        <p:spPr>
          <a:xfrm>
            <a:off x="683567" y="322822"/>
            <a:ext cx="7774633" cy="1440160"/>
          </a:xfrm>
          <a:solidFill>
            <a:schemeClr val="bg2">
              <a:lumMod val="75000"/>
            </a:schemeClr>
          </a:solidFill>
        </p:spPr>
        <p:style>
          <a:lnRef idx="2">
            <a:schemeClr val="accent2"/>
          </a:lnRef>
          <a:fillRef idx="1">
            <a:schemeClr val="lt1"/>
          </a:fillRef>
          <a:effectRef idx="0">
            <a:schemeClr val="accent2"/>
          </a:effectRef>
          <a:fontRef idx="minor">
            <a:schemeClr val="dk1"/>
          </a:fontRef>
        </p:style>
        <p:txBody>
          <a:bodyPr>
            <a:normAutofit fontScale="90000"/>
          </a:bodyPr>
          <a:lstStyle/>
          <a:p>
            <a:r>
              <a:rPr lang="de-DE" dirty="0" smtClean="0"/>
              <a:t/>
            </a:r>
            <a:br>
              <a:rPr lang="de-DE" dirty="0" smtClean="0"/>
            </a:br>
            <a:r>
              <a:rPr lang="de-DE" dirty="0" smtClean="0">
                <a:latin typeface="Berlin Sans FB Demi" panose="020E0802020502020306" pitchFamily="34" charset="0"/>
              </a:rPr>
              <a:t>Handlungsfeld Soziales Leben</a:t>
            </a:r>
            <a:br>
              <a:rPr lang="de-DE" dirty="0" smtClean="0">
                <a:latin typeface="Berlin Sans FB Demi" panose="020E0802020502020306" pitchFamily="34" charset="0"/>
              </a:rPr>
            </a:br>
            <a:r>
              <a:rPr lang="de-DE" sz="2700" dirty="0" smtClean="0">
                <a:latin typeface="Berlin Sans FB Demi" panose="020E0802020502020306" pitchFamily="34" charset="0"/>
              </a:rPr>
              <a:t>Maßnahmenvorschläge der Bürgerinnen und Bürger</a:t>
            </a:r>
            <a:r>
              <a:rPr lang="de-DE" dirty="0" smtClean="0"/>
              <a:t/>
            </a:r>
            <a:br>
              <a:rPr lang="de-DE" dirty="0" smtClean="0"/>
            </a:br>
            <a:endParaRPr lang="de-DE" dirty="0"/>
          </a:p>
        </p:txBody>
      </p:sp>
      <p:sp>
        <p:nvSpPr>
          <p:cNvPr id="36" name="Rectangle 23"/>
          <p:cNvSpPr>
            <a:spLocks noChangeArrowheads="1"/>
          </p:cNvSpPr>
          <p:nvPr/>
        </p:nvSpPr>
        <p:spPr bwMode="auto">
          <a:xfrm>
            <a:off x="683568" y="1844824"/>
            <a:ext cx="7780810" cy="344392"/>
          </a:xfrm>
          <a:prstGeom prst="rect">
            <a:avLst/>
          </a:prstGeom>
          <a:solidFill>
            <a:schemeClr val="bg2">
              <a:lumMod val="75000"/>
            </a:schemeClr>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kurzfristige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39" name="Rectangle 23"/>
          <p:cNvSpPr>
            <a:spLocks noChangeArrowheads="1"/>
          </p:cNvSpPr>
          <p:nvPr/>
        </p:nvSpPr>
        <p:spPr bwMode="auto">
          <a:xfrm>
            <a:off x="4573973" y="2189775"/>
            <a:ext cx="3890405" cy="1311233"/>
          </a:xfrm>
          <a:prstGeom prst="rect">
            <a:avLst/>
          </a:prstGeom>
          <a:solidFill>
            <a:schemeClr val="bg1"/>
          </a:solidFill>
          <a:ln w="19050">
            <a:solidFill>
              <a:schemeClr val="accent2"/>
            </a:solidFill>
            <a:miter lim="800000"/>
            <a:headEnd/>
            <a:tailEnd/>
          </a:ln>
        </p:spPr>
        <p:txBody>
          <a:bodyPr/>
          <a:lstStyle/>
          <a:p>
            <a:pPr marL="285750" indent="-285750">
              <a:buFont typeface="Arial" panose="020B0604020202020204" pitchFamily="34" charset="0"/>
              <a:buChar char="•"/>
            </a:pPr>
            <a:endParaRPr lang="de-DE" altLang="de-DE" sz="1200" dirty="0">
              <a:solidFill>
                <a:schemeClr val="dk1"/>
              </a:solidFill>
              <a:latin typeface="Berlin Sans FB Demi" panose="020E0802020502020306" pitchFamily="34" charset="0"/>
            </a:endParaRPr>
          </a:p>
          <a:p>
            <a:endParaRPr lang="de-DE" altLang="de-DE" sz="1200" dirty="0">
              <a:solidFill>
                <a:schemeClr val="dk1"/>
              </a:solidFill>
              <a:latin typeface="Berlin Sans FB Demi" panose="020E0802020502020306" pitchFamily="34" charset="0"/>
            </a:endParaRPr>
          </a:p>
          <a:p>
            <a:pPr marL="285750" indent="-285750">
              <a:buFont typeface="Arial" panose="020B0604020202020204" pitchFamily="34" charset="0"/>
              <a:buChar char="•"/>
            </a:pPr>
            <a:endParaRPr lang="de-DE" altLang="de-DE" sz="1000" dirty="0">
              <a:solidFill>
                <a:schemeClr val="dk1"/>
              </a:solidFill>
              <a:latin typeface="Berlin Sans FB Demi" panose="020E0802020502020306" pitchFamily="34" charset="0"/>
            </a:endParaRPr>
          </a:p>
        </p:txBody>
      </p:sp>
      <p:sp>
        <p:nvSpPr>
          <p:cNvPr id="10" name="Rectangle 23"/>
          <p:cNvSpPr>
            <a:spLocks noChangeArrowheads="1"/>
          </p:cNvSpPr>
          <p:nvPr/>
        </p:nvSpPr>
        <p:spPr bwMode="auto">
          <a:xfrm>
            <a:off x="683567" y="3501008"/>
            <a:ext cx="7780810" cy="344392"/>
          </a:xfrm>
          <a:prstGeom prst="rect">
            <a:avLst/>
          </a:prstGeom>
          <a:solidFill>
            <a:schemeClr val="bg2">
              <a:lumMod val="75000"/>
            </a:schemeClr>
          </a:solidFill>
          <a:ln w="19050">
            <a:solidFill>
              <a:schemeClr val="accent2"/>
            </a:solidFill>
            <a:miter lim="800000"/>
            <a:headEnd/>
            <a:tailEnd/>
          </a:ln>
        </p:spPr>
        <p:txBody>
          <a:bodyPr/>
          <a:lstStyle/>
          <a:p>
            <a:pPr algn="ctr"/>
            <a:r>
              <a:rPr lang="de-DE" altLang="de-DE" sz="1400" dirty="0" smtClean="0">
                <a:solidFill>
                  <a:schemeClr val="dk1"/>
                </a:solidFill>
                <a:latin typeface="Berlin Sans FB Demi" panose="020E0802020502020306" pitchFamily="34" charset="0"/>
              </a:rPr>
              <a:t>Anregungen für mittelfristige Maßnahmen/Antwort der Gemeinde</a:t>
            </a:r>
            <a:endParaRPr lang="de-DE" altLang="de-DE" sz="1400" dirty="0">
              <a:solidFill>
                <a:schemeClr val="dk1"/>
              </a:solidFill>
              <a:latin typeface="Berlin Sans FB Demi" panose="020E0802020502020306" pitchFamily="34" charset="0"/>
            </a:endParaRPr>
          </a:p>
          <a:p>
            <a:pPr algn="ctr"/>
            <a:endParaRPr lang="de-DE" altLang="de-DE" sz="1000" b="1" dirty="0" smtClean="0">
              <a:latin typeface="Arial" charset="0"/>
            </a:endParaRPr>
          </a:p>
        </p:txBody>
      </p:sp>
      <p:sp>
        <p:nvSpPr>
          <p:cNvPr id="11" name="Rectangle 23"/>
          <p:cNvSpPr>
            <a:spLocks noChangeArrowheads="1"/>
          </p:cNvSpPr>
          <p:nvPr/>
        </p:nvSpPr>
        <p:spPr bwMode="auto">
          <a:xfrm>
            <a:off x="683567" y="3845399"/>
            <a:ext cx="3890407" cy="2823961"/>
          </a:xfrm>
          <a:prstGeom prst="rect">
            <a:avLst/>
          </a:prstGeom>
          <a:solidFill>
            <a:schemeClr val="bg1"/>
          </a:solidFill>
          <a:ln w="19050">
            <a:solidFill>
              <a:schemeClr val="accent2"/>
            </a:solidFill>
            <a:miter lim="800000"/>
            <a:headEnd/>
            <a:tailEnd/>
          </a:ln>
        </p:spPr>
        <p:txBody>
          <a:bodyPr/>
          <a:lstStyle/>
          <a:p>
            <a:pPr lvl="0"/>
            <a:endParaRPr lang="de-DE" sz="1200" dirty="0" smtClean="0"/>
          </a:p>
          <a:p>
            <a:pPr marL="171450" lvl="0" indent="-171450">
              <a:buFont typeface="Arial" panose="020B0604020202020204" pitchFamily="34" charset="0"/>
              <a:buChar char="•"/>
            </a:pPr>
            <a:r>
              <a:rPr lang="de-DE" sz="1200" b="1" dirty="0" smtClean="0"/>
              <a:t>Barrierefreier Zugang zu Vereinsheim/ Tennisclub</a:t>
            </a:r>
          </a:p>
          <a:p>
            <a:pPr marL="171450" lvl="0" indent="-171450">
              <a:buFont typeface="Arial" panose="020B0604020202020204" pitchFamily="34" charset="0"/>
              <a:buChar char="•"/>
            </a:pPr>
            <a:endParaRPr lang="de-DE" sz="1200" b="1" dirty="0" smtClean="0"/>
          </a:p>
          <a:p>
            <a:pPr lvl="0"/>
            <a:endParaRPr lang="de-DE" sz="1200" b="1" dirty="0" smtClean="0"/>
          </a:p>
          <a:p>
            <a:pPr marL="171450" lvl="0" indent="-171450">
              <a:buFont typeface="Arial" panose="020B0604020202020204" pitchFamily="34" charset="0"/>
              <a:buChar char="•"/>
            </a:pPr>
            <a:r>
              <a:rPr lang="de-DE" sz="1200" b="1" dirty="0" smtClean="0"/>
              <a:t>Erstellung eines </a:t>
            </a:r>
            <a:r>
              <a:rPr lang="de-DE" sz="1200" b="1" dirty="0" err="1" smtClean="0"/>
              <a:t>Rommerkirchen</a:t>
            </a:r>
            <a:r>
              <a:rPr lang="de-DE" sz="1200" b="1" dirty="0" smtClean="0"/>
              <a:t> Newsletters in Form von Mail oder </a:t>
            </a:r>
            <a:r>
              <a:rPr lang="de-DE" sz="1200" b="1" dirty="0" err="1" smtClean="0"/>
              <a:t>Whatsapp</a:t>
            </a:r>
            <a:endParaRPr lang="de-DE" sz="1200" b="1" dirty="0" smtClean="0"/>
          </a:p>
          <a:p>
            <a:pPr marL="628650" lvl="1" indent="-171450">
              <a:buFont typeface="Arial" panose="020B0604020202020204" pitchFamily="34" charset="0"/>
              <a:buChar char="•"/>
            </a:pPr>
            <a:r>
              <a:rPr lang="de-DE" sz="1200" b="1" dirty="0" smtClean="0"/>
              <a:t>Soll regelmäßig über Aktionen und Events in und um Rommerskirchen informieren</a:t>
            </a:r>
          </a:p>
          <a:p>
            <a:pPr marL="628650" lvl="1" indent="-171450">
              <a:buFont typeface="Arial" panose="020B0604020202020204" pitchFamily="34" charset="0"/>
              <a:buChar char="•"/>
            </a:pPr>
            <a:r>
              <a:rPr lang="de-DE" sz="1200" b="1" dirty="0" smtClean="0"/>
              <a:t>Vereine können Veranstaltungen bewerben</a:t>
            </a:r>
            <a:r>
              <a:rPr lang="de-DE" sz="1200" dirty="0" smtClean="0"/>
              <a:t>		</a:t>
            </a:r>
            <a:endParaRPr lang="de-DE" sz="1200" dirty="0"/>
          </a:p>
        </p:txBody>
      </p:sp>
      <p:sp>
        <p:nvSpPr>
          <p:cNvPr id="13" name="Rectangle 23"/>
          <p:cNvSpPr>
            <a:spLocks noChangeArrowheads="1"/>
          </p:cNvSpPr>
          <p:nvPr/>
        </p:nvSpPr>
        <p:spPr bwMode="auto">
          <a:xfrm>
            <a:off x="4564293" y="3845959"/>
            <a:ext cx="3931121" cy="2823401"/>
          </a:xfrm>
          <a:prstGeom prst="rect">
            <a:avLst/>
          </a:prstGeom>
          <a:solidFill>
            <a:schemeClr val="bg1"/>
          </a:solidFill>
          <a:ln w="19050">
            <a:solidFill>
              <a:schemeClr val="accent2"/>
            </a:solidFill>
            <a:miter lim="800000"/>
            <a:headEnd/>
            <a:tailEnd/>
          </a:ln>
        </p:spPr>
        <p:txBody>
          <a:bodyPr/>
          <a:lstStyle/>
          <a:p>
            <a:endParaRPr lang="de-DE" sz="1200" dirty="0" smtClean="0"/>
          </a:p>
          <a:p>
            <a:pPr marL="171450" indent="-171450">
              <a:buFont typeface="Arial" panose="020B0604020202020204" pitchFamily="34" charset="0"/>
              <a:buChar char="•"/>
            </a:pPr>
            <a:r>
              <a:rPr lang="de-DE" sz="1200" dirty="0" smtClean="0"/>
              <a:t>Für </a:t>
            </a:r>
            <a:r>
              <a:rPr lang="de-DE" sz="1200" dirty="0"/>
              <a:t>einen barrierefreien Zugang zum Tennisclub wird der Verein </a:t>
            </a:r>
            <a:r>
              <a:rPr lang="de-DE" sz="1200" dirty="0" smtClean="0"/>
              <a:t>angefragt.</a:t>
            </a:r>
          </a:p>
          <a:p>
            <a:endParaRPr lang="de-DE" sz="1200" dirty="0"/>
          </a:p>
          <a:p>
            <a:pPr marL="171450" indent="-171450">
              <a:buFont typeface="Arial" panose="020B0604020202020204" pitchFamily="34" charset="0"/>
              <a:buChar char="•"/>
            </a:pPr>
            <a:r>
              <a:rPr lang="de-DE" sz="1200" dirty="0" smtClean="0"/>
              <a:t>Im </a:t>
            </a:r>
            <a:r>
              <a:rPr lang="de-DE" sz="1200" dirty="0"/>
              <a:t>Rahmen der Homepageumstellung der Gemeinde, wird der Veranstaltungskalender interaktiv gestaltet. Interessierte können sich auch für den Presseverteiler melden. Mail an: </a:t>
            </a:r>
            <a:r>
              <a:rPr lang="de-DE" sz="1200" u="sng" dirty="0">
                <a:hlinkClick r:id="rId2"/>
              </a:rPr>
              <a:t>elmar.gasten@rommerskirchen.de</a:t>
            </a:r>
            <a:endParaRPr lang="de-DE" altLang="de-DE" sz="1200" dirty="0">
              <a:solidFill>
                <a:schemeClr val="dk1"/>
              </a:solidFill>
            </a:endParaRPr>
          </a:p>
        </p:txBody>
      </p:sp>
    </p:spTree>
    <p:extLst>
      <p:ext uri="{BB962C8B-B14F-4D97-AF65-F5344CB8AC3E}">
        <p14:creationId xmlns:p14="http://schemas.microsoft.com/office/powerpoint/2010/main" val="1921025787"/>
      </p:ext>
    </p:extLst>
  </p:cSld>
  <p:clrMapOvr>
    <a:masterClrMapping/>
  </p:clrMapOvr>
  <p:timing>
    <p:tnLst>
      <p:par>
        <p:cTn id="1" dur="indefinite" restart="never" nodeType="tmRoot"/>
      </p:par>
    </p:tnLst>
  </p:timing>
</p:sld>
</file>

<file path=ppt/theme/theme1.xml><?xml version="1.0" encoding="utf-8"?>
<a:theme xmlns:a="http://schemas.openxmlformats.org/drawingml/2006/main" name="blank">
  <a:themeElements>
    <a:clrScheme name="Larissa">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Larissa">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Larissa">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blank</Template>
  <TotalTime>0</TotalTime>
  <Words>837</Words>
  <Application>Microsoft Office PowerPoint</Application>
  <PresentationFormat>Bildschirmpräsentation (4:3)</PresentationFormat>
  <Paragraphs>196</Paragraphs>
  <Slides>9</Slides>
  <Notes>0</Notes>
  <HiddenSlides>0</HiddenSlides>
  <MMClips>0</MMClips>
  <ScaleCrop>false</ScaleCrop>
  <HeadingPairs>
    <vt:vector size="4" baseType="variant">
      <vt:variant>
        <vt:lpstr>Design</vt:lpstr>
      </vt:variant>
      <vt:variant>
        <vt:i4>1</vt:i4>
      </vt:variant>
      <vt:variant>
        <vt:lpstr>Folientitel</vt:lpstr>
      </vt:variant>
      <vt:variant>
        <vt:i4>9</vt:i4>
      </vt:variant>
    </vt:vector>
  </HeadingPairs>
  <TitlesOfParts>
    <vt:vector size="10" baseType="lpstr">
      <vt:lpstr>blank</vt:lpstr>
      <vt:lpstr>Introtext</vt:lpstr>
      <vt:lpstr> Handlungsfeld Bauen Maßnahmenvorschläge der Bürgerinnen und Bürger </vt:lpstr>
      <vt:lpstr> Handlungsfeld Ortsbegrünung Maßnahmenvorschlag der Bürgerinnen und Bürger  </vt:lpstr>
      <vt:lpstr> Handlungsfeld öffentlicher Raum Maßnahmenvorschläge der Bürgerinnen und Bürger </vt:lpstr>
      <vt:lpstr> Handlungsfeld öffentlicher Raum Maßnahmenvorschläge der Bürgerinnen und Bürger </vt:lpstr>
      <vt:lpstr> Handlungsfeld Daseinsvorsorge Maßnahmenvorschläge der Bürgerinnen und Bürger </vt:lpstr>
      <vt:lpstr> Handlungsfeld Daseinsvorsorge Maßnahmenvorschläge der Bürgerinnen und Bürger </vt:lpstr>
      <vt:lpstr> Handlungsfeld Soziales Leben Maßnahmenvorschläge der Bürgerinnen und Bürger </vt:lpstr>
      <vt:lpstr> Handlungsfeld Soziales Leben Maßnahmenvorschläge der Bürgerinnen und Bürger </vt:lpstr>
    </vt:vector>
  </TitlesOfParts>
  <Company>Stadtverwaltung</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Baudezernat - Dez. III – Alternative</dc:title>
  <dc:creator>Carsten Friedrich</dc:creator>
  <cp:lastModifiedBy>Gianna Lakhal</cp:lastModifiedBy>
  <cp:revision>94</cp:revision>
  <cp:lastPrinted>2016-01-28T13:27:28Z</cp:lastPrinted>
  <dcterms:created xsi:type="dcterms:W3CDTF">2014-12-10T07:00:50Z</dcterms:created>
  <dcterms:modified xsi:type="dcterms:W3CDTF">2019-03-07T15:26:33Z</dcterms:modified>
</cp:coreProperties>
</file>