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9" r:id="rId2"/>
    <p:sldId id="288" r:id="rId3"/>
    <p:sldId id="286" r:id="rId4"/>
    <p:sldId id="290" r:id="rId5"/>
    <p:sldId id="292" r:id="rId6"/>
    <p:sldId id="295" r:id="rId7"/>
    <p:sldId id="294" r:id="rId8"/>
    <p:sldId id="296" r:id="rId9"/>
    <p:sldId id="297" r:id="rId10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17"/>
    <a:srgbClr val="727777"/>
    <a:srgbClr val="EF9800"/>
    <a:srgbClr val="72A1C9"/>
    <a:srgbClr val="74A0CE"/>
    <a:srgbClr val="8CADD4"/>
    <a:srgbClr val="82A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5" autoAdjust="0"/>
    <p:restoredTop sz="94660"/>
  </p:normalViewPr>
  <p:slideViewPr>
    <p:cSldViewPr snapToGrid="0">
      <p:cViewPr>
        <p:scale>
          <a:sx n="100" d="100"/>
          <a:sy n="100" d="100"/>
        </p:scale>
        <p:origin x="-2100" y="-318"/>
      </p:cViewPr>
      <p:guideLst>
        <p:guide orient="horz" pos="641"/>
        <p:guide orient="horz" pos="3848"/>
        <p:guide pos="261"/>
        <p:guide pos="48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3342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5631" cy="511398"/>
          </a:xfrm>
          <a:prstGeom prst="rect">
            <a:avLst/>
          </a:prstGeom>
        </p:spPr>
        <p:txBody>
          <a:bodyPr vert="horz" lIns="96502" tIns="48250" rIns="96502" bIns="4825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979" y="2"/>
            <a:ext cx="3075631" cy="511398"/>
          </a:xfrm>
          <a:prstGeom prst="rect">
            <a:avLst/>
          </a:prstGeom>
        </p:spPr>
        <p:txBody>
          <a:bodyPr vert="horz" lIns="96502" tIns="48250" rIns="96502" bIns="48250" rtlCol="0"/>
          <a:lstStyle>
            <a:lvl1pPr algn="r">
              <a:defRPr sz="1300"/>
            </a:lvl1pPr>
          </a:lstStyle>
          <a:p>
            <a:fld id="{1A8EF1AD-C40C-4964-A589-B87131619FDD}" type="datetimeFigureOut">
              <a:rPr lang="de-DE" smtClean="0"/>
              <a:t>27.03.2018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550"/>
            <a:ext cx="3075631" cy="511398"/>
          </a:xfrm>
          <a:prstGeom prst="rect">
            <a:avLst/>
          </a:prstGeom>
        </p:spPr>
        <p:txBody>
          <a:bodyPr vert="horz" lIns="96502" tIns="48250" rIns="96502" bIns="4825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979" y="9721550"/>
            <a:ext cx="3075631" cy="511398"/>
          </a:xfrm>
          <a:prstGeom prst="rect">
            <a:avLst/>
          </a:prstGeom>
        </p:spPr>
        <p:txBody>
          <a:bodyPr vert="horz" lIns="96502" tIns="48250" rIns="96502" bIns="48250" rtlCol="0" anchor="b"/>
          <a:lstStyle>
            <a:lvl1pPr algn="r">
              <a:defRPr sz="1300"/>
            </a:lvl1pPr>
          </a:lstStyle>
          <a:p>
            <a:fld id="{C84589B6-C498-427B-B6E7-C627028809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921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575" cy="5111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9" y="1"/>
            <a:ext cx="3076575" cy="5111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3491FF5C-76C4-4166-9D93-C70BF41DE31B}" type="datetimeFigureOut">
              <a:rPr lang="de-DE" smtClean="0"/>
              <a:t>27.03.2018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9938"/>
            <a:ext cx="5114925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6"/>
            <a:ext cx="5680075" cy="460533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1"/>
            <a:ext cx="3076575" cy="5111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9" y="9721851"/>
            <a:ext cx="3076575" cy="5111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546F208D-487E-4738-BD09-787F0A5DF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9341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F208D-487E-4738-BD09-787F0A5DFE3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955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F208D-487E-4738-BD09-787F0A5DFE3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8074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0" y="982663"/>
            <a:ext cx="9229725" cy="0"/>
          </a:xfrm>
          <a:prstGeom prst="line">
            <a:avLst/>
          </a:prstGeom>
          <a:ln w="15875">
            <a:solidFill>
              <a:srgbClr val="CCFF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2903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3"/>
          <p:cNvSpPr txBox="1">
            <a:spLocks/>
          </p:cNvSpPr>
          <p:nvPr userDrawn="1"/>
        </p:nvSpPr>
        <p:spPr>
          <a:xfrm>
            <a:off x="-17250" y="656820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rgbClr val="8CADD4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>
                <a:solidFill>
                  <a:srgbClr val="727777"/>
                </a:solidFill>
              </a:rPr>
              <a:t>27.03.2018</a:t>
            </a:r>
            <a:endParaRPr lang="de-DE" sz="1200" dirty="0">
              <a:solidFill>
                <a:srgbClr val="727777"/>
              </a:solidFill>
            </a:endParaRPr>
          </a:p>
        </p:txBody>
      </p:sp>
      <p:sp>
        <p:nvSpPr>
          <p:cNvPr id="8" name="Foliennummernplatzhalter 5"/>
          <p:cNvSpPr txBox="1">
            <a:spLocks/>
          </p:cNvSpPr>
          <p:nvPr userDrawn="1"/>
        </p:nvSpPr>
        <p:spPr>
          <a:xfrm>
            <a:off x="6630834" y="656337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rgbClr val="8CADD4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E4543B4-E72A-4834-8FBE-5A333BF17A08}" type="slidenum">
              <a:rPr lang="de-DE" sz="1200" smtClean="0">
                <a:solidFill>
                  <a:srgbClr val="727777"/>
                </a:solidFill>
              </a:rPr>
              <a:pPr algn="r"/>
              <a:t>‹Nr.›</a:t>
            </a:fld>
            <a:endParaRPr lang="de-DE" sz="1200" dirty="0">
              <a:solidFill>
                <a:srgbClr val="727777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-17250" y="6185140"/>
            <a:ext cx="18805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chemeClr val="bg1"/>
                </a:solidFill>
              </a:rPr>
              <a:t>www.juechen.de</a:t>
            </a:r>
            <a:endParaRPr lang="de-DE" sz="1200" dirty="0">
              <a:solidFill>
                <a:schemeClr val="bg1"/>
              </a:solidFill>
            </a:endParaRPr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0" y="982663"/>
            <a:ext cx="9229725" cy="0"/>
          </a:xfrm>
          <a:prstGeom prst="line">
            <a:avLst/>
          </a:prstGeom>
          <a:ln w="15875">
            <a:solidFill>
              <a:srgbClr val="CCFF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hteck 2"/>
          <p:cNvSpPr/>
          <p:nvPr userDrawn="1"/>
        </p:nvSpPr>
        <p:spPr>
          <a:xfrm>
            <a:off x="1" y="6195439"/>
            <a:ext cx="6424004" cy="266700"/>
          </a:xfrm>
          <a:prstGeom prst="rect">
            <a:avLst/>
          </a:prstGeom>
          <a:solidFill>
            <a:srgbClr val="CCFF17"/>
          </a:solidFill>
          <a:ln>
            <a:solidFill>
              <a:srgbClr val="CCFF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7896224" y="6185140"/>
            <a:ext cx="1247775" cy="266700"/>
          </a:xfrm>
          <a:prstGeom prst="rect">
            <a:avLst/>
          </a:prstGeom>
          <a:solidFill>
            <a:srgbClr val="CCFF17"/>
          </a:solidFill>
          <a:ln>
            <a:solidFill>
              <a:srgbClr val="CCFF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005" y="6061608"/>
            <a:ext cx="476218" cy="534361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277" y="408642"/>
            <a:ext cx="7398166" cy="325194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05" y="199475"/>
            <a:ext cx="476218" cy="53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019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59939" y="2730579"/>
            <a:ext cx="357078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b="1" dirty="0" smtClean="0"/>
              <a:t>Aktueller Sachstand</a:t>
            </a:r>
          </a:p>
          <a:p>
            <a:pPr algn="ctr"/>
            <a:r>
              <a:rPr lang="de-DE" sz="3200" b="1" dirty="0" smtClean="0"/>
              <a:t>zur B477n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958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6" y="764704"/>
            <a:ext cx="6331496" cy="5279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447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38175" y="1371600"/>
            <a:ext cx="75819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Historie zur B </a:t>
            </a:r>
            <a:r>
              <a:rPr lang="de-DE" b="1" dirty="0" smtClean="0"/>
              <a:t>477n (Auszug)</a:t>
            </a:r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sz="1400" b="1" dirty="0"/>
              <a:t>April </a:t>
            </a:r>
            <a:r>
              <a:rPr lang="de-DE" sz="1400" b="1" dirty="0" smtClean="0"/>
              <a:t>2003		Aufnahme </a:t>
            </a:r>
            <a:r>
              <a:rPr lang="de-DE" sz="1400" b="1" dirty="0"/>
              <a:t>in den Bundesverkehrswegeplan</a:t>
            </a:r>
          </a:p>
          <a:p>
            <a:r>
              <a:rPr lang="de-DE" sz="1400" dirty="0"/>
              <a:t> </a:t>
            </a:r>
          </a:p>
          <a:p>
            <a:r>
              <a:rPr lang="de-DE" sz="1400" dirty="0"/>
              <a:t>Juli </a:t>
            </a:r>
            <a:r>
              <a:rPr lang="de-DE" sz="1400" dirty="0" smtClean="0"/>
              <a:t>2004		Beginn </a:t>
            </a:r>
            <a:r>
              <a:rPr lang="de-DE" sz="1400" dirty="0"/>
              <a:t>der </a:t>
            </a:r>
            <a:r>
              <a:rPr lang="de-DE" sz="1400" dirty="0" smtClean="0"/>
              <a:t>„Hamsterdiskussion“</a:t>
            </a:r>
            <a:endParaRPr lang="de-DE" sz="1400" dirty="0"/>
          </a:p>
          <a:p>
            <a:r>
              <a:rPr lang="de-DE" sz="1400" dirty="0"/>
              <a:t> </a:t>
            </a:r>
          </a:p>
          <a:p>
            <a:r>
              <a:rPr lang="de-DE" sz="1400" dirty="0"/>
              <a:t>11.5.2005      </a:t>
            </a:r>
            <a:r>
              <a:rPr lang="de-DE" sz="1400" dirty="0" smtClean="0"/>
              <a:t>	</a:t>
            </a:r>
            <a:r>
              <a:rPr lang="de-DE" sz="1400" dirty="0" err="1" smtClean="0"/>
              <a:t>Scopingtermin</a:t>
            </a:r>
            <a:r>
              <a:rPr lang="de-DE" sz="1400" dirty="0" smtClean="0"/>
              <a:t> </a:t>
            </a:r>
            <a:r>
              <a:rPr lang="de-DE" sz="1400" dirty="0"/>
              <a:t>zur Umweltverträglichkeitsprüfung</a:t>
            </a:r>
          </a:p>
          <a:p>
            <a:r>
              <a:rPr lang="de-DE" sz="1400" dirty="0"/>
              <a:t> </a:t>
            </a:r>
          </a:p>
          <a:p>
            <a:r>
              <a:rPr lang="de-DE" sz="1400" dirty="0" smtClean="0"/>
              <a:t>Mai </a:t>
            </a:r>
            <a:r>
              <a:rPr lang="de-DE" sz="1400" dirty="0"/>
              <a:t>– Dezember 2005    </a:t>
            </a:r>
            <a:r>
              <a:rPr lang="de-DE" sz="1400" dirty="0" smtClean="0"/>
              <a:t>	Kartierungsarbeiten </a:t>
            </a:r>
            <a:r>
              <a:rPr lang="de-DE" sz="1400" dirty="0"/>
              <a:t>durch das Büro </a:t>
            </a:r>
            <a:r>
              <a:rPr lang="de-DE" sz="1400" dirty="0" err="1"/>
              <a:t>Smeets</a:t>
            </a:r>
            <a:r>
              <a:rPr lang="de-DE" sz="1400" dirty="0"/>
              <a:t> &amp; </a:t>
            </a:r>
            <a:r>
              <a:rPr lang="de-DE" sz="1400" dirty="0" err="1" smtClean="0"/>
              <a:t>Damaschek</a:t>
            </a:r>
            <a:endParaRPr lang="de-DE" sz="1400" dirty="0" smtClean="0"/>
          </a:p>
          <a:p>
            <a:endParaRPr lang="de-DE" sz="1400" dirty="0"/>
          </a:p>
          <a:p>
            <a:r>
              <a:rPr lang="de-DE" sz="1400" b="1" dirty="0"/>
              <a:t>4.5.2006         	2. Behördentermin, Ergebnis der Umweltverträglichkeitsstudie (UVS)</a:t>
            </a:r>
          </a:p>
          <a:p>
            <a:r>
              <a:rPr lang="de-DE" sz="1400" dirty="0"/>
              <a:t> </a:t>
            </a:r>
          </a:p>
          <a:p>
            <a:r>
              <a:rPr lang="de-DE" sz="1400" b="1" dirty="0"/>
              <a:t>18.5.2006       	Ratssitzung in der Schützenhalle </a:t>
            </a:r>
            <a:r>
              <a:rPr lang="de-DE" sz="1400" b="1" dirty="0" err="1"/>
              <a:t>Anstel</a:t>
            </a:r>
            <a:endParaRPr lang="de-DE" sz="1400" b="1" dirty="0"/>
          </a:p>
          <a:p>
            <a:r>
              <a:rPr lang="de-DE" sz="1400" dirty="0"/>
              <a:t> </a:t>
            </a:r>
          </a:p>
          <a:p>
            <a:r>
              <a:rPr lang="de-DE" sz="1400" dirty="0"/>
              <a:t>6.6.2006         	Stellungnahme der Gemeinde Rommerskirchen zur </a:t>
            </a:r>
            <a:r>
              <a:rPr lang="de-DE" sz="1400" dirty="0" smtClean="0"/>
              <a:t>UVS</a:t>
            </a:r>
          </a:p>
          <a:p>
            <a:endParaRPr lang="de-DE" sz="1400" dirty="0" smtClean="0"/>
          </a:p>
          <a:p>
            <a:r>
              <a:rPr lang="de-DE" sz="1400" b="1" dirty="0"/>
              <a:t>31.8.2006       	Resolution des Gemeinderates zum Ausbau der B </a:t>
            </a:r>
            <a:r>
              <a:rPr lang="de-DE" sz="1400" b="1" dirty="0" smtClean="0"/>
              <a:t>477n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98544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38175" y="1371600"/>
            <a:ext cx="75819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Historie zur B </a:t>
            </a:r>
            <a:r>
              <a:rPr lang="de-DE" b="1" dirty="0" smtClean="0"/>
              <a:t>477n (Auszug)</a:t>
            </a:r>
            <a:endParaRPr lang="de-DE" dirty="0"/>
          </a:p>
          <a:p>
            <a:endParaRPr lang="de-DE" dirty="0"/>
          </a:p>
          <a:p>
            <a:endParaRPr lang="de-DE" sz="1400" dirty="0"/>
          </a:p>
          <a:p>
            <a:r>
              <a:rPr lang="de-DE" sz="1400" dirty="0"/>
              <a:t>Februar 2007  </a:t>
            </a:r>
            <a:r>
              <a:rPr lang="de-DE" sz="1400" dirty="0" smtClean="0"/>
              <a:t>	Vorlage </a:t>
            </a:r>
            <a:r>
              <a:rPr lang="de-DE" sz="1400" dirty="0"/>
              <a:t>der Verkehrsuntersuchung</a:t>
            </a:r>
          </a:p>
          <a:p>
            <a:r>
              <a:rPr lang="de-DE" sz="1400" dirty="0"/>
              <a:t> </a:t>
            </a:r>
          </a:p>
          <a:p>
            <a:r>
              <a:rPr lang="de-DE" sz="1400" dirty="0" smtClean="0"/>
              <a:t>26.4.2007        	Besprechung </a:t>
            </a:r>
            <a:r>
              <a:rPr lang="de-DE" sz="1400" dirty="0"/>
              <a:t>mit Vertretern der Bürgerinitiativen</a:t>
            </a:r>
          </a:p>
          <a:p>
            <a:r>
              <a:rPr lang="de-DE" sz="1400" dirty="0"/>
              <a:t> </a:t>
            </a:r>
          </a:p>
          <a:p>
            <a:r>
              <a:rPr lang="de-DE" sz="1400" dirty="0"/>
              <a:t>31.10.2007    </a:t>
            </a:r>
            <a:r>
              <a:rPr lang="de-DE" sz="1400" dirty="0" smtClean="0"/>
              <a:t>	Besuch </a:t>
            </a:r>
            <a:r>
              <a:rPr lang="de-DE" sz="1400" dirty="0"/>
              <a:t>des parlamentarischen Staatssekretärs Ulrich </a:t>
            </a:r>
            <a:r>
              <a:rPr lang="de-DE" sz="1400" dirty="0" err="1"/>
              <a:t>Kasparick</a:t>
            </a:r>
            <a:r>
              <a:rPr lang="de-DE" sz="1400" dirty="0"/>
              <a:t> </a:t>
            </a:r>
            <a:r>
              <a:rPr lang="de-DE" sz="1400" dirty="0" smtClean="0"/>
              <a:t>und MdB 			Bodewig zur B477n</a:t>
            </a:r>
            <a:endParaRPr lang="de-DE" sz="1400" dirty="0"/>
          </a:p>
          <a:p>
            <a:r>
              <a:rPr lang="de-DE" sz="1400" dirty="0"/>
              <a:t> </a:t>
            </a:r>
          </a:p>
          <a:p>
            <a:r>
              <a:rPr lang="de-DE" sz="1400" dirty="0"/>
              <a:t>10.4.2008         </a:t>
            </a:r>
            <a:r>
              <a:rPr lang="de-DE" sz="1400" dirty="0" smtClean="0"/>
              <a:t>	Vorlage </a:t>
            </a:r>
            <a:r>
              <a:rPr lang="de-DE" sz="1400" dirty="0"/>
              <a:t>der </a:t>
            </a:r>
            <a:r>
              <a:rPr lang="de-DE" sz="1400" dirty="0" smtClean="0"/>
              <a:t>Feldhamsterkartierung</a:t>
            </a:r>
          </a:p>
          <a:p>
            <a:endParaRPr lang="de-DE" sz="1400" dirty="0"/>
          </a:p>
          <a:p>
            <a:r>
              <a:rPr lang="de-DE" sz="1400" b="1" dirty="0"/>
              <a:t>Ende Dezember 2008	Vorlage der </a:t>
            </a:r>
            <a:r>
              <a:rPr lang="de-DE" sz="1400" b="1" dirty="0" smtClean="0"/>
              <a:t>UVS</a:t>
            </a:r>
          </a:p>
          <a:p>
            <a:endParaRPr lang="de-DE" sz="1400" b="1" dirty="0"/>
          </a:p>
          <a:p>
            <a:r>
              <a:rPr lang="de-DE" sz="1400" b="1" dirty="0"/>
              <a:t>12.2.2009		Vorstellung der UVS im Gemeinderat, einstimmiger Beschluss zur </a:t>
            </a:r>
            <a:r>
              <a:rPr lang="de-DE" sz="1400" b="1" dirty="0" smtClean="0"/>
              <a:t>			Bunkerlinie</a:t>
            </a:r>
            <a:endParaRPr lang="de-DE" sz="1400" b="1" dirty="0"/>
          </a:p>
          <a:p>
            <a:endParaRPr lang="de-DE" sz="1400" b="1" dirty="0"/>
          </a:p>
          <a:p>
            <a:r>
              <a:rPr lang="de-DE" sz="1400" dirty="0"/>
              <a:t>22.2.2010 – 22.3.2010 	Bürgerbeteiligung, öffentliche Auslegung der Planunterlagen</a:t>
            </a:r>
          </a:p>
          <a:p>
            <a:endParaRPr lang="de-DE" sz="1400" dirty="0"/>
          </a:p>
          <a:p>
            <a:r>
              <a:rPr lang="de-DE" sz="1400" b="1" dirty="0" smtClean="0"/>
              <a:t>11.3.2010</a:t>
            </a:r>
            <a:r>
              <a:rPr lang="de-DE" sz="1400" b="1" dirty="0"/>
              <a:t>		Bürgerinformationsveranstaltung in </a:t>
            </a:r>
            <a:r>
              <a:rPr lang="de-DE" sz="1400" b="1" dirty="0" err="1"/>
              <a:t>Anstel</a:t>
            </a:r>
            <a:endParaRPr lang="de-DE" sz="1400" b="1" dirty="0"/>
          </a:p>
          <a:p>
            <a:endParaRPr lang="de-DE" sz="1400" b="1" dirty="0"/>
          </a:p>
          <a:p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77641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38175" y="1333500"/>
            <a:ext cx="75819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Historie zur B </a:t>
            </a:r>
            <a:r>
              <a:rPr lang="de-DE" b="1" dirty="0" smtClean="0"/>
              <a:t>477n (Auszug)</a:t>
            </a:r>
            <a:endParaRPr lang="de-DE" dirty="0"/>
          </a:p>
          <a:p>
            <a:endParaRPr lang="de-DE" dirty="0"/>
          </a:p>
          <a:p>
            <a:r>
              <a:rPr lang="de-DE" sz="1400" dirty="0" smtClean="0"/>
              <a:t>29.9.2010		Beteiligungstermin </a:t>
            </a:r>
            <a:r>
              <a:rPr lang="de-DE" sz="1400" dirty="0"/>
              <a:t>der Träger öffentlicher Belange</a:t>
            </a:r>
          </a:p>
          <a:p>
            <a:r>
              <a:rPr lang="de-DE" sz="1400" dirty="0"/>
              <a:t> </a:t>
            </a:r>
          </a:p>
          <a:p>
            <a:r>
              <a:rPr lang="de-DE" sz="1400" b="1" dirty="0"/>
              <a:t>10.8.2011 </a:t>
            </a:r>
            <a:r>
              <a:rPr lang="de-DE" sz="1400" b="1" dirty="0" smtClean="0"/>
              <a:t>		Vorlage </a:t>
            </a:r>
            <a:r>
              <a:rPr lang="de-DE" sz="1400" b="1" dirty="0"/>
              <a:t>der Verfahrensunterlagen zur Linienbestimmung </a:t>
            </a:r>
            <a:r>
              <a:rPr lang="de-DE" sz="1400" b="1" dirty="0" smtClean="0"/>
              <a:t>beim			Landesverkehrsminister</a:t>
            </a:r>
            <a:endParaRPr lang="de-DE" sz="1400" b="1" dirty="0"/>
          </a:p>
          <a:p>
            <a:r>
              <a:rPr lang="de-DE" sz="1400" dirty="0"/>
              <a:t> </a:t>
            </a:r>
          </a:p>
          <a:p>
            <a:r>
              <a:rPr lang="de-DE" sz="1400" b="1" dirty="0" smtClean="0"/>
              <a:t>27.09.2012		Bundesverkehrsminister </a:t>
            </a:r>
            <a:r>
              <a:rPr lang="de-DE" sz="1400" b="1" dirty="0"/>
              <a:t>Ramsauer hat </a:t>
            </a:r>
            <a:r>
              <a:rPr lang="de-DE" sz="1400" b="1" dirty="0" smtClean="0"/>
              <a:t>Linie bestimmt</a:t>
            </a:r>
            <a:endParaRPr lang="de-DE" sz="1400" b="1" dirty="0"/>
          </a:p>
          <a:p>
            <a:r>
              <a:rPr lang="de-DE" sz="1400" dirty="0"/>
              <a:t> </a:t>
            </a:r>
          </a:p>
          <a:p>
            <a:r>
              <a:rPr lang="de-DE" sz="1400" dirty="0"/>
              <a:t>02.10.2012 </a:t>
            </a:r>
            <a:r>
              <a:rPr lang="de-DE" sz="1400" dirty="0" smtClean="0"/>
              <a:t>		Projektanmeldung </a:t>
            </a:r>
            <a:r>
              <a:rPr lang="de-DE" sz="1400" dirty="0"/>
              <a:t>zum Bundesverkehrswegeplan durch die Gemeinde</a:t>
            </a:r>
          </a:p>
          <a:p>
            <a:r>
              <a:rPr lang="de-DE" sz="1400" dirty="0"/>
              <a:t> </a:t>
            </a:r>
          </a:p>
          <a:p>
            <a:r>
              <a:rPr lang="de-DE" sz="1400" b="1" dirty="0"/>
              <a:t>15.11.2012 </a:t>
            </a:r>
            <a:r>
              <a:rPr lang="de-DE" sz="1400" b="1" dirty="0" smtClean="0"/>
              <a:t>		amtliche </a:t>
            </a:r>
            <a:r>
              <a:rPr lang="de-DE" sz="1400" b="1" dirty="0"/>
              <a:t>Bekanntmachung zur </a:t>
            </a:r>
            <a:r>
              <a:rPr lang="de-DE" sz="1400" b="1" dirty="0" smtClean="0"/>
              <a:t>Linienbestimmung</a:t>
            </a:r>
          </a:p>
          <a:p>
            <a:endParaRPr lang="de-DE" sz="1400" b="1" dirty="0"/>
          </a:p>
          <a:p>
            <a:r>
              <a:rPr lang="de-DE" sz="1400" b="1" dirty="0" smtClean="0"/>
              <a:t>September 2013	nordrhein-westfälische </a:t>
            </a:r>
            <a:r>
              <a:rPr lang="de-DE" sz="1400" b="1" dirty="0"/>
              <a:t>Landesregierung </a:t>
            </a:r>
            <a:r>
              <a:rPr lang="de-DE" sz="1400" b="1" dirty="0" smtClean="0"/>
              <a:t>meldet die </a:t>
            </a:r>
            <a:r>
              <a:rPr lang="de-DE" sz="1400" b="1" dirty="0"/>
              <a:t>Bundesstraße 477n für </a:t>
            </a:r>
            <a:r>
              <a:rPr lang="de-DE" sz="1400" b="1" dirty="0" smtClean="0"/>
              <a:t>			den </a:t>
            </a:r>
            <a:r>
              <a:rPr lang="de-DE" sz="1400" b="1" dirty="0"/>
              <a:t>Bundesverkehrswegeplan </a:t>
            </a:r>
            <a:r>
              <a:rPr lang="de-DE" sz="1400" b="1" dirty="0" smtClean="0"/>
              <a:t>im vordringlichen Bedarf an. </a:t>
            </a:r>
          </a:p>
          <a:p>
            <a:endParaRPr lang="de-DE" sz="1400" b="1" dirty="0"/>
          </a:p>
          <a:p>
            <a:r>
              <a:rPr lang="de-DE" sz="1400" dirty="0"/>
              <a:t>20.03.2014		Sitzung des Verkehrsausschusses des Regionalrates, Beschluss des </a:t>
            </a:r>
            <a:r>
              <a:rPr lang="de-DE" sz="1400" dirty="0" smtClean="0"/>
              <a:t>Landes:  </a:t>
            </a:r>
          </a:p>
          <a:p>
            <a:r>
              <a:rPr lang="de-DE" sz="1400" dirty="0"/>
              <a:t>	</a:t>
            </a:r>
            <a:r>
              <a:rPr lang="de-DE" sz="1400" dirty="0" smtClean="0"/>
              <a:t>	B477n </a:t>
            </a:r>
            <a:r>
              <a:rPr lang="de-DE" sz="1400" dirty="0"/>
              <a:t>im vordringlichen Bedarf</a:t>
            </a:r>
          </a:p>
          <a:p>
            <a:r>
              <a:rPr lang="de-DE" sz="1400" dirty="0"/>
              <a:t> </a:t>
            </a:r>
          </a:p>
          <a:p>
            <a:r>
              <a:rPr lang="de-DE" sz="1400" dirty="0"/>
              <a:t>28.03.2014 		Arbeitsgespräch des Landesbetriebes mit dem Bundesministerium zur 			Festlegung der </a:t>
            </a:r>
            <a:r>
              <a:rPr lang="de-DE" sz="1400" dirty="0" smtClean="0"/>
              <a:t>Knotenpunktgestaltung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248937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61975" y="1009650"/>
            <a:ext cx="82677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Historie zur B </a:t>
            </a:r>
            <a:r>
              <a:rPr lang="de-DE" b="1" dirty="0" smtClean="0"/>
              <a:t>477n (Auszug)</a:t>
            </a:r>
            <a:endParaRPr lang="de-DE" dirty="0"/>
          </a:p>
          <a:p>
            <a:endParaRPr lang="de-DE" dirty="0" smtClean="0"/>
          </a:p>
          <a:p>
            <a:r>
              <a:rPr lang="de-DE" sz="1400" dirty="0"/>
              <a:t> </a:t>
            </a:r>
            <a:r>
              <a:rPr lang="de-DE" sz="1400" dirty="0" smtClean="0"/>
              <a:t>06.09.2014		Arbeitsgespräch mit dem verkehrspolitischen Sprecher der SPD-			Landtagsfraktion, Reiner Breuer, zum Baubeginn der B59n und B477n</a:t>
            </a:r>
          </a:p>
          <a:p>
            <a:endParaRPr lang="de-DE" sz="1400" dirty="0"/>
          </a:p>
          <a:p>
            <a:r>
              <a:rPr lang="de-DE" sz="1400" dirty="0" smtClean="0"/>
              <a:t>März 2015		</a:t>
            </a:r>
            <a:r>
              <a:rPr lang="de-DE" sz="1400" dirty="0"/>
              <a:t>BM </a:t>
            </a:r>
            <a:r>
              <a:rPr lang="de-DE" sz="1400" dirty="0" err="1"/>
              <a:t>Solbach</a:t>
            </a:r>
            <a:r>
              <a:rPr lang="de-DE" sz="1400" dirty="0"/>
              <a:t> (Bedburg) und </a:t>
            </a:r>
            <a:r>
              <a:rPr lang="de-DE" sz="1400" dirty="0" smtClean="0"/>
              <a:t>BM Dr. Mertens bitten schriftlich die Regierungs- 		</a:t>
            </a:r>
            <a:r>
              <a:rPr lang="de-DE" sz="1400" dirty="0" err="1" smtClean="0"/>
              <a:t>präsidentinnen</a:t>
            </a:r>
            <a:r>
              <a:rPr lang="de-DE" sz="1400" dirty="0" smtClean="0"/>
              <a:t> von Köln und Düsseldorf um Unterstützung für die B477n</a:t>
            </a:r>
          </a:p>
          <a:p>
            <a:endParaRPr lang="de-DE" sz="1400" dirty="0" smtClean="0"/>
          </a:p>
          <a:p>
            <a:r>
              <a:rPr lang="de-DE" sz="1400" dirty="0" smtClean="0"/>
              <a:t>04.05.2015		BM Dr. Mertens bittet im Regierungspräsidium den stellvertretenden 			Regierungspräsidenten von Düsseldorf um Unterstützung bei der B477n</a:t>
            </a:r>
          </a:p>
          <a:p>
            <a:endParaRPr lang="de-DE" sz="1400" dirty="0" smtClean="0"/>
          </a:p>
          <a:p>
            <a:r>
              <a:rPr lang="de-DE" sz="1400" dirty="0" smtClean="0"/>
              <a:t>30.06.2015		Gründung der Kooperation Bergheim/Bedburg/Rommerskirchen. B477n wird 		als zentrale Verkehrsachse für die Region definiert.</a:t>
            </a:r>
            <a:endParaRPr lang="de-DE" sz="1400" dirty="0"/>
          </a:p>
          <a:p>
            <a:endParaRPr lang="de-DE" sz="1400" dirty="0" smtClean="0"/>
          </a:p>
          <a:p>
            <a:r>
              <a:rPr lang="de-DE" sz="1400" b="1" dirty="0"/>
              <a:t>September 2015 	Lösungsvorschläge </a:t>
            </a:r>
            <a:r>
              <a:rPr lang="de-DE" sz="1400" b="1" dirty="0" smtClean="0"/>
              <a:t>zur Knotenpunktgestaltung B477n und B59n liegen vor</a:t>
            </a:r>
          </a:p>
          <a:p>
            <a:endParaRPr lang="de-DE" sz="1400" b="1" dirty="0"/>
          </a:p>
          <a:p>
            <a:r>
              <a:rPr lang="de-DE" sz="1400" dirty="0" smtClean="0"/>
              <a:t>November 2015	Abstimmung mit Landesbetrieb zum Knotenpunkt B477n/B59n</a:t>
            </a:r>
          </a:p>
          <a:p>
            <a:r>
              <a:rPr lang="de-DE" sz="1400" dirty="0"/>
              <a:t>		</a:t>
            </a:r>
          </a:p>
          <a:p>
            <a:r>
              <a:rPr lang="de-DE" sz="1400" b="1" dirty="0" smtClean="0"/>
              <a:t>März </a:t>
            </a:r>
            <a:r>
              <a:rPr lang="de-DE" sz="1400" b="1" dirty="0"/>
              <a:t>2016 </a:t>
            </a:r>
            <a:r>
              <a:rPr lang="de-DE" sz="1400" b="1" dirty="0" smtClean="0"/>
              <a:t>		Vorstellung des Entwurfs des Bundesverkehrswegeplans:  </a:t>
            </a:r>
            <a:r>
              <a:rPr lang="de-DE" sz="1400" b="1" dirty="0"/>
              <a:t>B </a:t>
            </a:r>
            <a:r>
              <a:rPr lang="de-DE" sz="1400" b="1" dirty="0" smtClean="0"/>
              <a:t>477n nur </a:t>
            </a:r>
            <a:r>
              <a:rPr lang="de-DE" sz="1400" b="1" dirty="0"/>
              <a:t>im </a:t>
            </a:r>
            <a:r>
              <a:rPr lang="de-DE" sz="1400" b="1" dirty="0" smtClean="0"/>
              <a:t>			weiteren Bedarf</a:t>
            </a:r>
          </a:p>
          <a:p>
            <a:endParaRPr lang="de-DE" sz="1400" dirty="0" smtClean="0"/>
          </a:p>
          <a:p>
            <a:r>
              <a:rPr lang="de-DE" sz="1400" dirty="0" smtClean="0"/>
              <a:t>14.4.2016		Regionalrat fordert Bundesregierung auf, B477n in vordringlichen Bedarf 			einzustufen </a:t>
            </a:r>
            <a:endParaRPr lang="de-DE" sz="1400" dirty="0"/>
          </a:p>
          <a:p>
            <a:r>
              <a:rPr lang="de-DE" sz="1400" dirty="0"/>
              <a:t> </a:t>
            </a:r>
          </a:p>
          <a:p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353557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38175" y="1238250"/>
            <a:ext cx="75819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Historie zur B </a:t>
            </a:r>
            <a:r>
              <a:rPr lang="de-DE" b="1" dirty="0" smtClean="0"/>
              <a:t>477n (Auszug)</a:t>
            </a:r>
            <a:endParaRPr lang="de-DE" dirty="0"/>
          </a:p>
          <a:p>
            <a:endParaRPr lang="de-DE" dirty="0" smtClean="0"/>
          </a:p>
          <a:p>
            <a:r>
              <a:rPr lang="de-DE" sz="1400" b="1" dirty="0" smtClean="0"/>
              <a:t>21.4.2016 </a:t>
            </a:r>
            <a:r>
              <a:rPr lang="de-DE" sz="1400" b="1" dirty="0"/>
              <a:t>		Ratssitzung Resolution zur B 477</a:t>
            </a:r>
          </a:p>
          <a:p>
            <a:endParaRPr lang="de-DE" sz="1400" dirty="0" smtClean="0"/>
          </a:p>
          <a:p>
            <a:r>
              <a:rPr lang="de-DE" sz="1400" dirty="0" smtClean="0"/>
              <a:t>22.4.2016 </a:t>
            </a:r>
            <a:r>
              <a:rPr lang="de-DE" sz="1400" dirty="0"/>
              <a:t>		Arbeitsgespräch beim Landesbetrieb Straßenbau, Gesprächsinhalt: 			Einstufung und Beurteilung der Knotenpunkt Varianten; möglicher 			Realisierungsablauf: Vorentwurf bis 2020, 2021 – 2022 				Planfeststellungsverfahren, 2023 Bauvorbereitung, ab 2024 Bau der </a:t>
            </a:r>
            <a:r>
              <a:rPr lang="de-DE" sz="1400" dirty="0" smtClean="0"/>
              <a:t>OU</a:t>
            </a:r>
          </a:p>
          <a:p>
            <a:endParaRPr lang="de-DE" sz="1400" dirty="0"/>
          </a:p>
          <a:p>
            <a:r>
              <a:rPr lang="de-DE" sz="1400" dirty="0" smtClean="0"/>
              <a:t>Juli 2016		MdB Hermann </a:t>
            </a:r>
            <a:r>
              <a:rPr lang="de-DE" sz="1400" dirty="0" err="1" smtClean="0"/>
              <a:t>Gröhe</a:t>
            </a:r>
            <a:r>
              <a:rPr lang="de-DE" sz="1400" dirty="0" smtClean="0"/>
              <a:t> und MdB Udo </a:t>
            </a:r>
            <a:r>
              <a:rPr lang="de-DE" sz="1400" dirty="0" err="1" smtClean="0"/>
              <a:t>Schiefner</a:t>
            </a:r>
            <a:r>
              <a:rPr lang="de-DE" sz="1400" dirty="0" smtClean="0"/>
              <a:t> unterstützen die Gemeinde 			Rommerskirchen bei der Hochstufung in den vordringlichen Bedarf</a:t>
            </a:r>
            <a:endParaRPr lang="de-DE" sz="1400" dirty="0"/>
          </a:p>
          <a:p>
            <a:endParaRPr lang="de-DE" sz="1400" dirty="0"/>
          </a:p>
          <a:p>
            <a:r>
              <a:rPr lang="de-DE" sz="1400" dirty="0" smtClean="0"/>
              <a:t>06.12.2016 </a:t>
            </a:r>
            <a:r>
              <a:rPr lang="de-DE" sz="1400" dirty="0"/>
              <a:t>		Arbeitsgespräch </a:t>
            </a:r>
            <a:r>
              <a:rPr lang="de-DE" sz="1400" dirty="0" smtClean="0"/>
              <a:t>mit Landesbetrieb </a:t>
            </a:r>
            <a:r>
              <a:rPr lang="de-DE" sz="1400" dirty="0" err="1" smtClean="0"/>
              <a:t>Straßen.NRW</a:t>
            </a:r>
            <a:r>
              <a:rPr lang="de-DE" sz="1400" dirty="0" smtClean="0"/>
              <a:t> im </a:t>
            </a:r>
            <a:r>
              <a:rPr lang="de-DE" sz="1400" dirty="0"/>
              <a:t>Rathaus; </a:t>
            </a:r>
            <a:r>
              <a:rPr lang="de-DE" sz="1400" dirty="0" smtClean="0"/>
              <a:t>				Gesprächsinhalt: </a:t>
            </a:r>
            <a:r>
              <a:rPr lang="de-DE" sz="1400" dirty="0"/>
              <a:t>erneut möglicher </a:t>
            </a:r>
            <a:r>
              <a:rPr lang="de-DE" sz="1400" dirty="0" smtClean="0"/>
              <a:t>Realisierungsablauf </a:t>
            </a:r>
            <a:r>
              <a:rPr lang="de-DE" sz="1400" dirty="0"/>
              <a:t>verkürzt um 1 Jahr, </a:t>
            </a:r>
            <a:r>
              <a:rPr lang="de-DE" sz="1400" dirty="0" smtClean="0"/>
              <a:t>			d.h</a:t>
            </a:r>
            <a:r>
              <a:rPr lang="de-DE" sz="1400" dirty="0"/>
              <a:t>. Baubeginn 2023, Bauzeit 3 Jahre</a:t>
            </a:r>
          </a:p>
          <a:p>
            <a:r>
              <a:rPr lang="de-DE" sz="1400" dirty="0"/>
              <a:t> </a:t>
            </a:r>
          </a:p>
          <a:p>
            <a:r>
              <a:rPr lang="de-DE" sz="1400" b="1" dirty="0"/>
              <a:t>23.12.2016 	</a:t>
            </a:r>
            <a:r>
              <a:rPr lang="de-DE" sz="1400" dirty="0"/>
              <a:t>	sechstes Gesetz zur Änderung des Fernstraßenbaugesetzes, lfd. Nr. 1041, 			Land NW, </a:t>
            </a:r>
            <a:r>
              <a:rPr lang="de-DE" sz="1400" b="1" dirty="0"/>
              <a:t>B 477 OU Rommerskirchen </a:t>
            </a:r>
            <a:r>
              <a:rPr lang="de-DE" sz="1400" b="1" dirty="0" err="1"/>
              <a:t>Butzheim</a:t>
            </a:r>
            <a:r>
              <a:rPr lang="de-DE" sz="1400" b="1" dirty="0"/>
              <a:t> und </a:t>
            </a:r>
            <a:r>
              <a:rPr lang="de-DE" sz="1400" b="1" dirty="0" err="1"/>
              <a:t>Nettesheim</a:t>
            </a:r>
            <a:r>
              <a:rPr lang="de-DE" sz="1400" b="1" dirty="0"/>
              <a:t>, 			Dringlichkeit vordringlicher </a:t>
            </a:r>
            <a:r>
              <a:rPr lang="de-DE" sz="1400" b="1" dirty="0" smtClean="0"/>
              <a:t>Bedarf</a:t>
            </a:r>
          </a:p>
          <a:p>
            <a:endParaRPr lang="de-DE" sz="1400" dirty="0" smtClean="0"/>
          </a:p>
          <a:p>
            <a:r>
              <a:rPr lang="de-DE" sz="1400" b="1" dirty="0" smtClean="0"/>
              <a:t>04.02.2017 		Arbeitsgespräch mit Landesverkehrsminister </a:t>
            </a:r>
            <a:r>
              <a:rPr lang="de-DE" sz="1400" b="1" dirty="0" err="1" smtClean="0"/>
              <a:t>Groschek</a:t>
            </a:r>
            <a:r>
              <a:rPr lang="de-DE" sz="1400" b="1" dirty="0" smtClean="0"/>
              <a:t>: Vorentwurf zur 			B477n soll im Jahr 2018 vorgelegt werden. Baubeginn für 2023 anvisiert</a:t>
            </a:r>
            <a:endParaRPr lang="de-DE" sz="1400" b="1" dirty="0"/>
          </a:p>
          <a:p>
            <a:r>
              <a:rPr lang="de-DE" sz="14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4055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19100" y="1200150"/>
            <a:ext cx="85629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Historie zur B </a:t>
            </a:r>
            <a:r>
              <a:rPr lang="de-DE" b="1" dirty="0" smtClean="0"/>
              <a:t>477n (Auszug)</a:t>
            </a:r>
            <a:endParaRPr lang="de-DE" dirty="0"/>
          </a:p>
          <a:p>
            <a:endParaRPr lang="de-DE" dirty="0" smtClean="0"/>
          </a:p>
          <a:p>
            <a:r>
              <a:rPr lang="de-DE" sz="1400" dirty="0" smtClean="0"/>
              <a:t>02.05.2017		Treffen der Sixpack-Kommunen mit den Landesministern </a:t>
            </a:r>
            <a:r>
              <a:rPr lang="de-DE" sz="1400" dirty="0" err="1" smtClean="0"/>
              <a:t>Groschek</a:t>
            </a:r>
            <a:r>
              <a:rPr lang="de-DE" sz="1400" dirty="0"/>
              <a:t> </a:t>
            </a:r>
            <a:r>
              <a:rPr lang="de-DE" sz="1400" dirty="0" smtClean="0"/>
              <a:t>(Verkehr), 			Schulze (Wissenschaft) und </a:t>
            </a:r>
            <a:r>
              <a:rPr lang="de-DE" sz="1400" dirty="0" err="1" smtClean="0"/>
              <a:t>Duin</a:t>
            </a:r>
            <a:r>
              <a:rPr lang="de-DE" sz="1400" dirty="0" smtClean="0"/>
              <a:t> (Wirtschaft). Thema: Infrastruktur, 				Wirtschaft und gemeinsame Forderung nach B477n. Zusage durch Minister</a:t>
            </a:r>
            <a:endParaRPr lang="de-DE" sz="1400" dirty="0"/>
          </a:p>
          <a:p>
            <a:endParaRPr lang="de-DE" sz="1400" dirty="0" smtClean="0"/>
          </a:p>
          <a:p>
            <a:r>
              <a:rPr lang="de-DE" sz="1400" dirty="0" smtClean="0"/>
              <a:t>08.06.2017		Ratssitzung: Gemeinderat fordert neue Landesregierung auf, Planung der 				B477n fortzusetzen </a:t>
            </a:r>
          </a:p>
          <a:p>
            <a:endParaRPr lang="de-DE" sz="1400" dirty="0" smtClean="0"/>
          </a:p>
          <a:p>
            <a:r>
              <a:rPr lang="de-DE" sz="1400" dirty="0" smtClean="0"/>
              <a:t>Ende 2017 		Fertigstellung der Knotenpunktplanung B477n/B59n durch </a:t>
            </a:r>
            <a:r>
              <a:rPr lang="de-DE" sz="1400" dirty="0" err="1" smtClean="0"/>
              <a:t>Straßen.NRW</a:t>
            </a:r>
            <a:endParaRPr lang="de-DE" sz="1400" dirty="0" smtClean="0"/>
          </a:p>
          <a:p>
            <a:endParaRPr lang="de-DE" sz="1400" b="1" dirty="0"/>
          </a:p>
          <a:p>
            <a:r>
              <a:rPr lang="de-DE" sz="1400" b="1" dirty="0" smtClean="0"/>
              <a:t>Januar </a:t>
            </a:r>
            <a:r>
              <a:rPr lang="de-DE" sz="1400" b="1" dirty="0"/>
              <a:t>2018 	Masterplan des </a:t>
            </a:r>
            <a:r>
              <a:rPr lang="de-DE" sz="1400" b="1" dirty="0" smtClean="0"/>
              <a:t>Landesverkehrsministers Wüst, </a:t>
            </a:r>
            <a:r>
              <a:rPr lang="de-DE" sz="1400" b="1" dirty="0"/>
              <a:t>OU B 477n im </a:t>
            </a:r>
            <a:r>
              <a:rPr lang="de-DE" sz="1400" b="1" dirty="0" smtClean="0"/>
              <a:t>					Arbeitsprogramm 2018 </a:t>
            </a:r>
            <a:r>
              <a:rPr lang="de-DE" sz="1400" b="1" dirty="0"/>
              <a:t>nicht enthalten</a:t>
            </a:r>
          </a:p>
          <a:p>
            <a:r>
              <a:rPr lang="de-DE" sz="1400" dirty="0"/>
              <a:t> </a:t>
            </a:r>
          </a:p>
          <a:p>
            <a:r>
              <a:rPr lang="de-DE" sz="1400" dirty="0"/>
              <a:t>01.02.2018 		Arbeitsgespräch mit dem Landesbetrieb Straßenbau im Rathaus, Botschaft: </a:t>
            </a:r>
          </a:p>
          <a:p>
            <a:r>
              <a:rPr lang="de-DE" sz="1400" dirty="0"/>
              <a:t>		„Knotenpunktplanung zwar Ende 2017 fertig gestellt, da die Maßnahme 				jedoch nicht im Masterplan enthalten ist,  können die Arbeiten nicht 				fortgesetzt werden“</a:t>
            </a:r>
          </a:p>
          <a:p>
            <a:endParaRPr lang="de-DE" sz="1400" dirty="0"/>
          </a:p>
          <a:p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68679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19100" y="1200150"/>
            <a:ext cx="856297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Historie zur B </a:t>
            </a:r>
            <a:r>
              <a:rPr lang="de-DE" b="1" dirty="0" smtClean="0"/>
              <a:t>477n (Auszug)</a:t>
            </a:r>
            <a:endParaRPr lang="de-DE" dirty="0"/>
          </a:p>
          <a:p>
            <a:r>
              <a:rPr lang="de-DE" sz="1400" dirty="0"/>
              <a:t> </a:t>
            </a:r>
          </a:p>
          <a:p>
            <a:endParaRPr lang="de-DE" sz="1400" dirty="0" smtClean="0"/>
          </a:p>
          <a:p>
            <a:r>
              <a:rPr lang="de-DE" sz="1400" dirty="0" smtClean="0"/>
              <a:t>12.03.2018		Antwort der Landesregierung zur Kleinen Anfrage von </a:t>
            </a:r>
            <a:r>
              <a:rPr lang="de-DE" sz="1400" dirty="0"/>
              <a:t>MdL </a:t>
            </a:r>
            <a:r>
              <a:rPr lang="de-DE" sz="1400" dirty="0" smtClean="0"/>
              <a:t>van den Berg 				zur B477n: rot-grüne Landesregierung hat 2015 B477n vorrangig geplant. 				2018 Projekt ruhend gestellt. Wann Realisierung aufgenommen 				werden kann, bleibt offen</a:t>
            </a:r>
          </a:p>
          <a:p>
            <a:endParaRPr lang="de-DE" sz="1400" dirty="0" smtClean="0"/>
          </a:p>
          <a:p>
            <a:r>
              <a:rPr lang="de-DE" sz="1400" dirty="0" smtClean="0"/>
              <a:t>15.03.2018		Minister schreibt Landrat </a:t>
            </a:r>
            <a:r>
              <a:rPr lang="de-DE" sz="1400" dirty="0" err="1" smtClean="0"/>
              <a:t>Petrauschke</a:t>
            </a:r>
            <a:r>
              <a:rPr lang="de-DE" sz="1400" dirty="0" smtClean="0"/>
              <a:t>: B477n soll in Arbeitsprogramm 2019  			aufgenommen werden. „Naturschutzfachliche Aktualisierung“</a:t>
            </a:r>
          </a:p>
          <a:p>
            <a:endParaRPr lang="de-DE" sz="1400" dirty="0"/>
          </a:p>
          <a:p>
            <a:r>
              <a:rPr lang="de-DE" sz="1400" dirty="0" smtClean="0"/>
              <a:t>22.03.2018		Schreiben von Bürgermeister Dr. Mertens an Landesverkehrsminister Wüst, mit der Bitte 		um Information zu den geplanten Arbeitsschritten und zur konkreten Zeitplanung</a:t>
            </a:r>
          </a:p>
          <a:p>
            <a:endParaRPr lang="de-DE" sz="1400" dirty="0"/>
          </a:p>
          <a:p>
            <a:r>
              <a:rPr lang="de-DE" sz="1400" b="1" dirty="0" smtClean="0"/>
              <a:t>23.03.2018		Fraktionsübergreifende gemeinsame Resolution des Rates der Gemeinde 				Rommerskirchen zum schnellstmöglichen Abschluss des Planungsverfahrens B477n</a:t>
            </a:r>
          </a:p>
          <a:p>
            <a:endParaRPr lang="de-DE" sz="1400" dirty="0"/>
          </a:p>
          <a:p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03737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62</Words>
  <Application>Microsoft Office PowerPoint</Application>
  <PresentationFormat>Bildschirmpräsentation (4:3)</PresentationFormat>
  <Paragraphs>113</Paragraphs>
  <Slides>9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blank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Stadtverwaltung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Stein, Tim</dc:creator>
  <cp:lastModifiedBy>Gregor Küpper</cp:lastModifiedBy>
  <cp:revision>111</cp:revision>
  <cp:lastPrinted>2017-05-11T15:04:12Z</cp:lastPrinted>
  <dcterms:created xsi:type="dcterms:W3CDTF">2017-04-21T05:57:35Z</dcterms:created>
  <dcterms:modified xsi:type="dcterms:W3CDTF">2018-03-27T10:06:42Z</dcterms:modified>
</cp:coreProperties>
</file>